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7" r:id="rId3"/>
    <p:sldId id="262" r:id="rId4"/>
    <p:sldId id="265" r:id="rId5"/>
    <p:sldId id="266" r:id="rId6"/>
    <p:sldId id="259" r:id="rId7"/>
    <p:sldId id="272" r:id="rId8"/>
    <p:sldId id="273" r:id="rId9"/>
    <p:sldId id="274" r:id="rId10"/>
    <p:sldId id="275" r:id="rId11"/>
    <p:sldId id="271" r:id="rId12"/>
    <p:sldId id="261" r:id="rId13"/>
    <p:sldId id="258" r:id="rId14"/>
    <p:sldId id="277" r:id="rId15"/>
    <p:sldId id="263" r:id="rId16"/>
    <p:sldId id="268" r:id="rId17"/>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16825E4-E0C5-4EE3-A894-DA8F354832AA}" type="datetimeFigureOut">
              <a:rPr lang="cs-CZ" smtClean="0"/>
              <a:t>09.12.2021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5BD523F-6B01-4777-BD8F-060FB9B34018}" type="slidenum">
              <a:rPr lang="cs-CZ" smtClean="0"/>
              <a:t>‹#›</a:t>
            </a:fld>
            <a:endParaRPr lang="cs-CZ"/>
          </a:p>
        </p:txBody>
      </p:sp>
    </p:spTree>
    <p:extLst>
      <p:ext uri="{BB962C8B-B14F-4D97-AF65-F5344CB8AC3E}">
        <p14:creationId xmlns:p14="http://schemas.microsoft.com/office/powerpoint/2010/main" val="1117809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16825E4-E0C5-4EE3-A894-DA8F354832AA}" type="datetimeFigureOut">
              <a:rPr lang="cs-CZ" smtClean="0"/>
              <a:t>09.12.2021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5BD523F-6B01-4777-BD8F-060FB9B34018}" type="slidenum">
              <a:rPr lang="cs-CZ" smtClean="0"/>
              <a:t>‹#›</a:t>
            </a:fld>
            <a:endParaRPr lang="cs-CZ"/>
          </a:p>
        </p:txBody>
      </p:sp>
    </p:spTree>
    <p:extLst>
      <p:ext uri="{BB962C8B-B14F-4D97-AF65-F5344CB8AC3E}">
        <p14:creationId xmlns:p14="http://schemas.microsoft.com/office/powerpoint/2010/main" val="22052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16825E4-E0C5-4EE3-A894-DA8F354832AA}" type="datetimeFigureOut">
              <a:rPr lang="cs-CZ" smtClean="0"/>
              <a:t>09.12.2021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5BD523F-6B01-4777-BD8F-060FB9B34018}" type="slidenum">
              <a:rPr lang="cs-CZ" smtClean="0"/>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46300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16825E4-E0C5-4EE3-A894-DA8F354832AA}" type="datetimeFigureOut">
              <a:rPr lang="cs-CZ" smtClean="0"/>
              <a:t>09.12.2021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5BD523F-6B01-4777-BD8F-060FB9B34018}" type="slidenum">
              <a:rPr lang="cs-CZ" smtClean="0"/>
              <a:t>‹#›</a:t>
            </a:fld>
            <a:endParaRPr lang="cs-CZ"/>
          </a:p>
        </p:txBody>
      </p:sp>
    </p:spTree>
    <p:extLst>
      <p:ext uri="{BB962C8B-B14F-4D97-AF65-F5344CB8AC3E}">
        <p14:creationId xmlns:p14="http://schemas.microsoft.com/office/powerpoint/2010/main" val="2003459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16825E4-E0C5-4EE3-A894-DA8F354832AA}" type="datetimeFigureOut">
              <a:rPr lang="cs-CZ" smtClean="0"/>
              <a:t>09.12.2021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5BD523F-6B01-4777-BD8F-060FB9B34018}"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91458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16825E4-E0C5-4EE3-A894-DA8F354832AA}" type="datetimeFigureOut">
              <a:rPr lang="cs-CZ" smtClean="0"/>
              <a:t>09.12.2021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5BD523F-6B01-4777-BD8F-060FB9B34018}" type="slidenum">
              <a:rPr lang="cs-CZ" smtClean="0"/>
              <a:t>‹#›</a:t>
            </a:fld>
            <a:endParaRPr lang="cs-CZ"/>
          </a:p>
        </p:txBody>
      </p:sp>
    </p:spTree>
    <p:extLst>
      <p:ext uri="{BB962C8B-B14F-4D97-AF65-F5344CB8AC3E}">
        <p14:creationId xmlns:p14="http://schemas.microsoft.com/office/powerpoint/2010/main" val="999867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16825E4-E0C5-4EE3-A894-DA8F354832AA}" type="datetimeFigureOut">
              <a:rPr lang="cs-CZ" smtClean="0"/>
              <a:t>09.12.2021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5BD523F-6B01-4777-BD8F-060FB9B34018}" type="slidenum">
              <a:rPr lang="cs-CZ" smtClean="0"/>
              <a:t>‹#›</a:t>
            </a:fld>
            <a:endParaRPr lang="cs-CZ"/>
          </a:p>
        </p:txBody>
      </p:sp>
    </p:spTree>
    <p:extLst>
      <p:ext uri="{BB962C8B-B14F-4D97-AF65-F5344CB8AC3E}">
        <p14:creationId xmlns:p14="http://schemas.microsoft.com/office/powerpoint/2010/main" val="11754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16825E4-E0C5-4EE3-A894-DA8F354832AA}" type="datetimeFigureOut">
              <a:rPr lang="cs-CZ" smtClean="0"/>
              <a:t>09.12.2021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5BD523F-6B01-4777-BD8F-060FB9B34018}" type="slidenum">
              <a:rPr lang="cs-CZ" smtClean="0"/>
              <a:t>‹#›</a:t>
            </a:fld>
            <a:endParaRPr lang="cs-CZ"/>
          </a:p>
        </p:txBody>
      </p:sp>
    </p:spTree>
    <p:extLst>
      <p:ext uri="{BB962C8B-B14F-4D97-AF65-F5344CB8AC3E}">
        <p14:creationId xmlns:p14="http://schemas.microsoft.com/office/powerpoint/2010/main" val="4200845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16825E4-E0C5-4EE3-A894-DA8F354832AA}" type="datetimeFigureOut">
              <a:rPr lang="cs-CZ" smtClean="0"/>
              <a:t>09.12.2021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5BD523F-6B01-4777-BD8F-060FB9B34018}" type="slidenum">
              <a:rPr lang="cs-CZ" smtClean="0"/>
              <a:t>‹#›</a:t>
            </a:fld>
            <a:endParaRPr lang="cs-CZ"/>
          </a:p>
        </p:txBody>
      </p:sp>
    </p:spTree>
    <p:extLst>
      <p:ext uri="{BB962C8B-B14F-4D97-AF65-F5344CB8AC3E}">
        <p14:creationId xmlns:p14="http://schemas.microsoft.com/office/powerpoint/2010/main" val="408883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16825E4-E0C5-4EE3-A894-DA8F354832AA}" type="datetimeFigureOut">
              <a:rPr lang="cs-CZ" smtClean="0"/>
              <a:t>09.12.2021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5BD523F-6B01-4777-BD8F-060FB9B34018}" type="slidenum">
              <a:rPr lang="cs-CZ" smtClean="0"/>
              <a:t>‹#›</a:t>
            </a:fld>
            <a:endParaRPr lang="cs-CZ"/>
          </a:p>
        </p:txBody>
      </p:sp>
    </p:spTree>
    <p:extLst>
      <p:ext uri="{BB962C8B-B14F-4D97-AF65-F5344CB8AC3E}">
        <p14:creationId xmlns:p14="http://schemas.microsoft.com/office/powerpoint/2010/main" val="341947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16825E4-E0C5-4EE3-A894-DA8F354832AA}" type="datetimeFigureOut">
              <a:rPr lang="cs-CZ" smtClean="0"/>
              <a:t>09.12.2021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5BD523F-6B01-4777-BD8F-060FB9B34018}" type="slidenum">
              <a:rPr lang="cs-CZ" smtClean="0"/>
              <a:t>‹#›</a:t>
            </a:fld>
            <a:endParaRPr lang="cs-CZ"/>
          </a:p>
        </p:txBody>
      </p:sp>
    </p:spTree>
    <p:extLst>
      <p:ext uri="{BB962C8B-B14F-4D97-AF65-F5344CB8AC3E}">
        <p14:creationId xmlns:p14="http://schemas.microsoft.com/office/powerpoint/2010/main" val="1907174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16825E4-E0C5-4EE3-A894-DA8F354832AA}" type="datetimeFigureOut">
              <a:rPr lang="cs-CZ" smtClean="0"/>
              <a:t>09.12.2021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5BD523F-6B01-4777-BD8F-060FB9B34018}" type="slidenum">
              <a:rPr lang="cs-CZ" smtClean="0"/>
              <a:t>‹#›</a:t>
            </a:fld>
            <a:endParaRPr lang="cs-CZ"/>
          </a:p>
        </p:txBody>
      </p:sp>
    </p:spTree>
    <p:extLst>
      <p:ext uri="{BB962C8B-B14F-4D97-AF65-F5344CB8AC3E}">
        <p14:creationId xmlns:p14="http://schemas.microsoft.com/office/powerpoint/2010/main" val="1797935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16825E4-E0C5-4EE3-A894-DA8F354832AA}" type="datetimeFigureOut">
              <a:rPr lang="cs-CZ" smtClean="0"/>
              <a:t>09.12.2021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5BD523F-6B01-4777-BD8F-060FB9B34018}" type="slidenum">
              <a:rPr lang="cs-CZ" smtClean="0"/>
              <a:t>‹#›</a:t>
            </a:fld>
            <a:endParaRPr lang="cs-CZ"/>
          </a:p>
        </p:txBody>
      </p:sp>
    </p:spTree>
    <p:extLst>
      <p:ext uri="{BB962C8B-B14F-4D97-AF65-F5344CB8AC3E}">
        <p14:creationId xmlns:p14="http://schemas.microsoft.com/office/powerpoint/2010/main" val="3237489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825E4-E0C5-4EE3-A894-DA8F354832AA}" type="datetimeFigureOut">
              <a:rPr lang="cs-CZ" smtClean="0"/>
              <a:t>09.12.2021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5BD523F-6B01-4777-BD8F-060FB9B34018}" type="slidenum">
              <a:rPr lang="cs-CZ" smtClean="0"/>
              <a:t>‹#›</a:t>
            </a:fld>
            <a:endParaRPr lang="cs-CZ"/>
          </a:p>
        </p:txBody>
      </p:sp>
    </p:spTree>
    <p:extLst>
      <p:ext uri="{BB962C8B-B14F-4D97-AF65-F5344CB8AC3E}">
        <p14:creationId xmlns:p14="http://schemas.microsoft.com/office/powerpoint/2010/main" val="2659871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16825E4-E0C5-4EE3-A894-DA8F354832AA}" type="datetimeFigureOut">
              <a:rPr lang="cs-CZ" smtClean="0"/>
              <a:t>09.12.2021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5BD523F-6B01-4777-BD8F-060FB9B34018}" type="slidenum">
              <a:rPr lang="cs-CZ" smtClean="0"/>
              <a:t>‹#›</a:t>
            </a:fld>
            <a:endParaRPr lang="cs-CZ"/>
          </a:p>
        </p:txBody>
      </p:sp>
    </p:spTree>
    <p:extLst>
      <p:ext uri="{BB962C8B-B14F-4D97-AF65-F5344CB8AC3E}">
        <p14:creationId xmlns:p14="http://schemas.microsoft.com/office/powerpoint/2010/main" val="238909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16825E4-E0C5-4EE3-A894-DA8F354832AA}" type="datetimeFigureOut">
              <a:rPr lang="cs-CZ" smtClean="0"/>
              <a:t>09.12.2021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5BD523F-6B01-4777-BD8F-060FB9B34018}" type="slidenum">
              <a:rPr lang="cs-CZ" smtClean="0"/>
              <a:t>‹#›</a:t>
            </a:fld>
            <a:endParaRPr lang="cs-CZ"/>
          </a:p>
        </p:txBody>
      </p:sp>
    </p:spTree>
    <p:extLst>
      <p:ext uri="{BB962C8B-B14F-4D97-AF65-F5344CB8AC3E}">
        <p14:creationId xmlns:p14="http://schemas.microsoft.com/office/powerpoint/2010/main" val="120281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6825E4-E0C5-4EE3-A894-DA8F354832AA}" type="datetimeFigureOut">
              <a:rPr lang="cs-CZ" smtClean="0"/>
              <a:t>09.12.2021</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5BD523F-6B01-4777-BD8F-060FB9B34018}" type="slidenum">
              <a:rPr lang="cs-CZ" smtClean="0"/>
              <a:t>‹#›</a:t>
            </a:fld>
            <a:endParaRPr lang="cs-CZ"/>
          </a:p>
        </p:txBody>
      </p:sp>
    </p:spTree>
    <p:extLst>
      <p:ext uri="{BB962C8B-B14F-4D97-AF65-F5344CB8AC3E}">
        <p14:creationId xmlns:p14="http://schemas.microsoft.com/office/powerpoint/2010/main" val="36498033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9C02C4-474B-42F3-9893-1C5D40D9EA0A}"/>
              </a:ext>
            </a:extLst>
          </p:cNvPr>
          <p:cNvSpPr>
            <a:spLocks noGrp="1"/>
          </p:cNvSpPr>
          <p:nvPr>
            <p:ph type="ctrTitle"/>
          </p:nvPr>
        </p:nvSpPr>
        <p:spPr/>
        <p:txBody>
          <a:bodyPr/>
          <a:lstStyle/>
          <a:p>
            <a:r>
              <a:rPr lang="cs-CZ" dirty="0"/>
              <a:t>Organizace startu</a:t>
            </a:r>
          </a:p>
        </p:txBody>
      </p:sp>
      <p:sp>
        <p:nvSpPr>
          <p:cNvPr id="3" name="Podnadpis 2">
            <a:extLst>
              <a:ext uri="{FF2B5EF4-FFF2-40B4-BE49-F238E27FC236}">
                <a16:creationId xmlns:a16="http://schemas.microsoft.com/office/drawing/2014/main" id="{E890FBCC-2E98-4E26-A85A-5C0D4A8D701C}"/>
              </a:ext>
            </a:extLst>
          </p:cNvPr>
          <p:cNvSpPr>
            <a:spLocks noGrp="1"/>
          </p:cNvSpPr>
          <p:nvPr>
            <p:ph type="subTitle" idx="1"/>
          </p:nvPr>
        </p:nvSpPr>
        <p:spPr/>
        <p:txBody>
          <a:bodyPr>
            <a:normAutofit/>
          </a:bodyPr>
          <a:lstStyle/>
          <a:p>
            <a:r>
              <a:rPr lang="cs-CZ" dirty="0"/>
              <a:t>Pravidla, organizace, doporučení</a:t>
            </a:r>
          </a:p>
          <a:p>
            <a:r>
              <a:rPr lang="cs-CZ" dirty="0"/>
              <a:t>Petr Pernička, 5.12.2021 </a:t>
            </a:r>
          </a:p>
        </p:txBody>
      </p:sp>
    </p:spTree>
    <p:extLst>
      <p:ext uri="{BB962C8B-B14F-4D97-AF65-F5344CB8AC3E}">
        <p14:creationId xmlns:p14="http://schemas.microsoft.com/office/powerpoint/2010/main" val="2092733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3E7F0-F276-4DE2-BB1E-5648D0D95392}"/>
              </a:ext>
            </a:extLst>
          </p:cNvPr>
          <p:cNvSpPr>
            <a:spLocks noGrp="1"/>
          </p:cNvSpPr>
          <p:nvPr>
            <p:ph type="title"/>
          </p:nvPr>
        </p:nvSpPr>
        <p:spPr/>
        <p:txBody>
          <a:bodyPr/>
          <a:lstStyle/>
          <a:p>
            <a:r>
              <a:rPr lang="cs-CZ" dirty="0"/>
              <a:t>Organizace startu - příklady</a:t>
            </a:r>
          </a:p>
        </p:txBody>
      </p:sp>
      <p:sp>
        <p:nvSpPr>
          <p:cNvPr id="7" name="Zástupný symbol pro obsah 2">
            <a:extLst>
              <a:ext uri="{FF2B5EF4-FFF2-40B4-BE49-F238E27FC236}">
                <a16:creationId xmlns:a16="http://schemas.microsoft.com/office/drawing/2014/main" id="{30BCD029-FB1F-404B-B975-FD38C64A845B}"/>
              </a:ext>
            </a:extLst>
          </p:cNvPr>
          <p:cNvSpPr>
            <a:spLocks noGrp="1"/>
          </p:cNvSpPr>
          <p:nvPr>
            <p:ph idx="1"/>
          </p:nvPr>
        </p:nvSpPr>
        <p:spPr>
          <a:xfrm>
            <a:off x="8030560" y="1546595"/>
            <a:ext cx="3409379" cy="4317999"/>
          </a:xfrm>
        </p:spPr>
        <p:txBody>
          <a:bodyPr>
            <a:normAutofit/>
          </a:bodyPr>
          <a:lstStyle/>
          <a:p>
            <a:r>
              <a:rPr lang="cs-CZ" dirty="0"/>
              <a:t>Výdej a prostor pro úpravu piktogramů</a:t>
            </a:r>
          </a:p>
          <a:p>
            <a:r>
              <a:rPr lang="cs-CZ" dirty="0"/>
              <a:t>Je dostatečně velké pro až 8-15 lidí v minutě?</a:t>
            </a:r>
          </a:p>
          <a:p>
            <a:r>
              <a:rPr lang="cs-CZ" dirty="0"/>
              <a:t>Není lepší stůl v tomto případě umístit doprostřed koridoru – přístupný z obou stran?</a:t>
            </a:r>
          </a:p>
          <a:p>
            <a:endParaRPr lang="cs-CZ" dirty="0"/>
          </a:p>
        </p:txBody>
      </p:sp>
      <p:pic>
        <p:nvPicPr>
          <p:cNvPr id="4" name="Obrázek 3">
            <a:extLst>
              <a:ext uri="{FF2B5EF4-FFF2-40B4-BE49-F238E27FC236}">
                <a16:creationId xmlns:a16="http://schemas.microsoft.com/office/drawing/2014/main" id="{DED01A53-E571-4299-9842-05D09111C74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7334" y="1546595"/>
            <a:ext cx="7194200" cy="4794934"/>
          </a:xfrm>
          <a:prstGeom prst="rect">
            <a:avLst/>
          </a:prstGeom>
        </p:spPr>
      </p:pic>
    </p:spTree>
    <p:extLst>
      <p:ext uri="{BB962C8B-B14F-4D97-AF65-F5344CB8AC3E}">
        <p14:creationId xmlns:p14="http://schemas.microsoft.com/office/powerpoint/2010/main" val="1067346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3E7F0-F276-4DE2-BB1E-5648D0D95392}"/>
              </a:ext>
            </a:extLst>
          </p:cNvPr>
          <p:cNvSpPr>
            <a:spLocks noGrp="1"/>
          </p:cNvSpPr>
          <p:nvPr>
            <p:ph type="title"/>
          </p:nvPr>
        </p:nvSpPr>
        <p:spPr>
          <a:xfrm>
            <a:off x="677334" y="609600"/>
            <a:ext cx="8718336" cy="1320800"/>
          </a:xfrm>
        </p:spPr>
        <p:txBody>
          <a:bodyPr/>
          <a:lstStyle/>
          <a:p>
            <a:r>
              <a:rPr lang="cs-CZ" dirty="0"/>
              <a:t>Organizace startu – návod pro pořadatele</a:t>
            </a:r>
          </a:p>
        </p:txBody>
      </p:sp>
      <p:sp>
        <p:nvSpPr>
          <p:cNvPr id="3" name="Zástupný symbol pro obsah 2">
            <a:extLst>
              <a:ext uri="{FF2B5EF4-FFF2-40B4-BE49-F238E27FC236}">
                <a16:creationId xmlns:a16="http://schemas.microsoft.com/office/drawing/2014/main" id="{6DF8E82A-B4CC-4914-BB37-D789523B9CBA}"/>
              </a:ext>
            </a:extLst>
          </p:cNvPr>
          <p:cNvSpPr>
            <a:spLocks noGrp="1"/>
          </p:cNvSpPr>
          <p:nvPr>
            <p:ph idx="1"/>
          </p:nvPr>
        </p:nvSpPr>
        <p:spPr>
          <a:xfrm>
            <a:off x="677334" y="1686186"/>
            <a:ext cx="8943744" cy="4943214"/>
          </a:xfrm>
        </p:spPr>
        <p:txBody>
          <a:bodyPr>
            <a:normAutofit/>
          </a:bodyPr>
          <a:lstStyle/>
          <a:p>
            <a:r>
              <a:rPr lang="cs-CZ" sz="1600" dirty="0"/>
              <a:t>Převzít od hlavního rozhodčího mapy, ideální rozdělení map je do malých plastových přepravek, zabezpečit připravené mapy proti dešti</a:t>
            </a:r>
          </a:p>
          <a:p>
            <a:r>
              <a:rPr lang="cs-CZ" sz="1600" dirty="0"/>
              <a:t>Připravit si materiál - dostatečná délka koridorů, 2x hodiny (1 elektronické, 1 překlápěcí), transparent start, nástěnky na startovací listiny, cedule pořadí map a vzdálenost na mapový start (do posledního koridoru), rezervní nástěnka, lampion na mapový start, SI jednotky (nulování, kontrola nulování, siac test, start (pro HDR a P)), pytel na odpadky</a:t>
            </a:r>
          </a:p>
          <a:p>
            <a:r>
              <a:rPr lang="cs-CZ" sz="1600" dirty="0"/>
              <a:t>S IT si sjednotit čas (podle krabiček)</a:t>
            </a:r>
          </a:p>
          <a:p>
            <a:r>
              <a:rPr lang="cs-CZ" sz="1600" dirty="0"/>
              <a:t>Vyzvednout si od IT startovní listiny na vyvěšení a dohodnout si doručení poslední verze startovky po uzavření prezentace</a:t>
            </a:r>
          </a:p>
          <a:p>
            <a:r>
              <a:rPr lang="cs-CZ" sz="1600" dirty="0"/>
              <a:t>Vyjasnit si cestu na start, značit modrobílými fáborky; při dlouhé vzdálenosti na start je vhodné umístit průběžné cedule se zbývající vzdáleností a převýšením</a:t>
            </a:r>
          </a:p>
          <a:p>
            <a:r>
              <a:rPr lang="cs-CZ" sz="1600" dirty="0"/>
              <a:t>Startovací koridory dělat spíše delší (min. 5 m, ideálně 10-20m na každý koridor), tak aby od hodin nebylo vidět na startující závodníky ve 3 koridoru, závodníci klidně mohou v koridoru i kousek popoběhnout, „nešetřit mlíkem“ – kontrola „kolik lidí je max. v minutě?“</a:t>
            </a:r>
          </a:p>
          <a:p>
            <a:r>
              <a:rPr lang="cs-CZ" sz="1600" dirty="0"/>
              <a:t>Připravit speciální průchozí koridor pro HDR a P – separátně a bokem od hlavních koridorů</a:t>
            </a:r>
          </a:p>
        </p:txBody>
      </p:sp>
    </p:spTree>
    <p:extLst>
      <p:ext uri="{BB962C8B-B14F-4D97-AF65-F5344CB8AC3E}">
        <p14:creationId xmlns:p14="http://schemas.microsoft.com/office/powerpoint/2010/main" val="1987072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3E7F0-F276-4DE2-BB1E-5648D0D95392}"/>
              </a:ext>
            </a:extLst>
          </p:cNvPr>
          <p:cNvSpPr>
            <a:spLocks noGrp="1"/>
          </p:cNvSpPr>
          <p:nvPr>
            <p:ph type="title"/>
          </p:nvPr>
        </p:nvSpPr>
        <p:spPr>
          <a:xfrm>
            <a:off x="677334" y="609600"/>
            <a:ext cx="8718336" cy="1320800"/>
          </a:xfrm>
        </p:spPr>
        <p:txBody>
          <a:bodyPr/>
          <a:lstStyle/>
          <a:p>
            <a:r>
              <a:rPr lang="cs-CZ" dirty="0"/>
              <a:t>Organizace startu – návod pro pořadatele</a:t>
            </a:r>
          </a:p>
        </p:txBody>
      </p:sp>
      <p:sp>
        <p:nvSpPr>
          <p:cNvPr id="3" name="Zástupný symbol pro obsah 2">
            <a:extLst>
              <a:ext uri="{FF2B5EF4-FFF2-40B4-BE49-F238E27FC236}">
                <a16:creationId xmlns:a16="http://schemas.microsoft.com/office/drawing/2014/main" id="{6DF8E82A-B4CC-4914-BB37-D789523B9CBA}"/>
              </a:ext>
            </a:extLst>
          </p:cNvPr>
          <p:cNvSpPr>
            <a:spLocks noGrp="1"/>
          </p:cNvSpPr>
          <p:nvPr>
            <p:ph idx="1"/>
          </p:nvPr>
        </p:nvSpPr>
        <p:spPr>
          <a:xfrm>
            <a:off x="677333" y="1686187"/>
            <a:ext cx="9092831" cy="4982970"/>
          </a:xfrm>
        </p:spPr>
        <p:txBody>
          <a:bodyPr>
            <a:normAutofit/>
          </a:bodyPr>
          <a:lstStyle/>
          <a:p>
            <a:r>
              <a:rPr lang="cs-CZ" sz="1600" dirty="0"/>
              <a:t>Předem si odzkoušet funkce elektronických hodin, na každý den koupit nové baterie, pozor na funkčnost elektronických hodin v mokrém prostředí</a:t>
            </a:r>
          </a:p>
          <a:p>
            <a:r>
              <a:rPr lang="cs-CZ" sz="1600" dirty="0"/>
              <a:t>V každém koridoru je pořadatel, kontroluje dodržování koridorů jednotlivými závodníky, pomáhá dětem a začátečníkům, kontroluje funkčnost SI jednotek (nulování, check), dohlíží na odběr piktogramů</a:t>
            </a:r>
          </a:p>
          <a:p>
            <a:r>
              <a:rPr lang="cs-CZ" sz="1600" dirty="0"/>
              <a:t>Speciálně se připravit na správné zahájení času 00</a:t>
            </a:r>
          </a:p>
          <a:p>
            <a:r>
              <a:rPr lang="cs-CZ" sz="1600" dirty="0"/>
              <a:t>Připravit se na nápor závodníků HDR v prvních minutách po 00</a:t>
            </a:r>
          </a:p>
          <a:p>
            <a:r>
              <a:rPr lang="cs-CZ" sz="1600" dirty="0"/>
              <a:t>Dělat prezenci závodníků</a:t>
            </a:r>
          </a:p>
          <a:p>
            <a:r>
              <a:rPr lang="cs-CZ" sz="1600" dirty="0"/>
              <a:t>Mít připraveno cca 5-10 ks náhradních čipů k zapůjčení závodníkům pro případ pro havarijní situace</a:t>
            </a:r>
          </a:p>
          <a:p>
            <a:r>
              <a:rPr lang="cs-CZ" sz="1600" dirty="0"/>
              <a:t>Všichni pořadatelé mají na startu potichu své mobilní telefony, zachovávají ticho a dbají na možnost koncentrace závodníků na svůj závod</a:t>
            </a:r>
          </a:p>
          <a:p>
            <a:r>
              <a:rPr lang="cs-CZ" sz="1600" dirty="0"/>
              <a:t>Po ukončení startu předat startovní listinu s odškrtanými závodníky a všechny mapy ze startu hlavnímu rozhodčímu</a:t>
            </a:r>
          </a:p>
        </p:txBody>
      </p:sp>
    </p:spTree>
    <p:extLst>
      <p:ext uri="{BB962C8B-B14F-4D97-AF65-F5344CB8AC3E}">
        <p14:creationId xmlns:p14="http://schemas.microsoft.com/office/powerpoint/2010/main" val="3359486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3E7F0-F276-4DE2-BB1E-5648D0D95392}"/>
              </a:ext>
            </a:extLst>
          </p:cNvPr>
          <p:cNvSpPr>
            <a:spLocks noGrp="1"/>
          </p:cNvSpPr>
          <p:nvPr>
            <p:ph type="title"/>
          </p:nvPr>
        </p:nvSpPr>
        <p:spPr/>
        <p:txBody>
          <a:bodyPr/>
          <a:lstStyle/>
          <a:p>
            <a:r>
              <a:rPr lang="cs-CZ" dirty="0"/>
              <a:t>Organizace startu – možné problémy</a:t>
            </a:r>
          </a:p>
        </p:txBody>
      </p:sp>
      <p:sp>
        <p:nvSpPr>
          <p:cNvPr id="3" name="Zástupný symbol pro obsah 2">
            <a:extLst>
              <a:ext uri="{FF2B5EF4-FFF2-40B4-BE49-F238E27FC236}">
                <a16:creationId xmlns:a16="http://schemas.microsoft.com/office/drawing/2014/main" id="{6DF8E82A-B4CC-4914-BB37-D789523B9CBA}"/>
              </a:ext>
            </a:extLst>
          </p:cNvPr>
          <p:cNvSpPr>
            <a:spLocks noGrp="1"/>
          </p:cNvSpPr>
          <p:nvPr>
            <p:ph idx="1"/>
          </p:nvPr>
        </p:nvSpPr>
        <p:spPr>
          <a:xfrm>
            <a:off x="677334" y="1486481"/>
            <a:ext cx="9265657" cy="5145139"/>
          </a:xfrm>
        </p:spPr>
        <p:txBody>
          <a:bodyPr>
            <a:normAutofit fontScale="92500" lnSpcReduction="10000"/>
          </a:bodyPr>
          <a:lstStyle/>
          <a:p>
            <a:pPr>
              <a:lnSpc>
                <a:spcPct val="120000"/>
              </a:lnSpc>
            </a:pPr>
            <a:r>
              <a:rPr lang="cs-CZ" dirty="0"/>
              <a:t>V případě problémů je čas na jejich vyřešení max. 60 sekund</a:t>
            </a:r>
          </a:p>
          <a:p>
            <a:pPr>
              <a:lnSpc>
                <a:spcPct val="120000"/>
              </a:lnSpc>
            </a:pPr>
            <a:r>
              <a:rPr lang="cs-CZ" dirty="0"/>
              <a:t>Připravit si scénáře – co udělám když:</a:t>
            </a:r>
          </a:p>
          <a:p>
            <a:pPr lvl="1">
              <a:lnSpc>
                <a:spcPct val="120000"/>
              </a:lnSpc>
            </a:pPr>
            <a:r>
              <a:rPr lang="cs-CZ" dirty="0"/>
              <a:t>Závodník přijde pozdě – o 1-2 minuty nebo o víc</a:t>
            </a:r>
          </a:p>
          <a:p>
            <a:pPr lvl="2">
              <a:lnSpc>
                <a:spcPct val="120000"/>
              </a:lnSpc>
              <a:spcBef>
                <a:spcPts val="600"/>
              </a:spcBef>
              <a:buFont typeface="Wingdings" panose="05000000000000000000" pitchFamily="2" charset="2"/>
              <a:buChar char="Ø"/>
            </a:pPr>
            <a:r>
              <a:rPr lang="cs-CZ" i="1" dirty="0"/>
              <a:t>Umožnit start co nejdříve, nicméně pozor u kategorií WRE (dodržet polovinu intervalu)</a:t>
            </a:r>
          </a:p>
          <a:p>
            <a:pPr lvl="1">
              <a:lnSpc>
                <a:spcPct val="120000"/>
              </a:lnSpc>
            </a:pPr>
            <a:r>
              <a:rPr lang="cs-CZ" dirty="0"/>
              <a:t>Závodník má jiný čip</a:t>
            </a:r>
          </a:p>
          <a:p>
            <a:pPr lvl="2">
              <a:lnSpc>
                <a:spcPct val="140000"/>
              </a:lnSpc>
              <a:spcBef>
                <a:spcPts val="600"/>
              </a:spcBef>
              <a:buFont typeface="Wingdings" panose="05000000000000000000" pitchFamily="2" charset="2"/>
              <a:buChar char="Ø"/>
            </a:pPr>
            <a:r>
              <a:rPr lang="cs-CZ" i="1" dirty="0"/>
              <a:t>Zaznamenat při prezenci do startovní listiny a pustit závodníka dále. Pokud mám čas a možnosti, tak mohu nahlásit do cíle/IT</a:t>
            </a:r>
            <a:endParaRPr lang="cs-CZ" dirty="0"/>
          </a:p>
          <a:p>
            <a:pPr lvl="1">
              <a:lnSpc>
                <a:spcPct val="120000"/>
              </a:lnSpc>
            </a:pPr>
            <a:r>
              <a:rPr lang="cs-CZ" dirty="0"/>
              <a:t>Závodníkovi nefunguje čip</a:t>
            </a:r>
          </a:p>
          <a:p>
            <a:pPr lvl="2">
              <a:lnSpc>
                <a:spcPct val="120000"/>
              </a:lnSpc>
              <a:spcBef>
                <a:spcPts val="600"/>
              </a:spcBef>
              <a:buFont typeface="Wingdings" panose="05000000000000000000" pitchFamily="2" charset="2"/>
              <a:buChar char="Ø"/>
            </a:pPr>
            <a:r>
              <a:rPr lang="cs-CZ" i="1" dirty="0"/>
              <a:t>Obratem zapůjčit čip náhradní pořadatelský, zapsat si číslo čipu do startovní listiny</a:t>
            </a:r>
          </a:p>
          <a:p>
            <a:pPr lvl="1">
              <a:lnSpc>
                <a:spcPct val="120000"/>
              </a:lnSpc>
            </a:pPr>
            <a:r>
              <a:rPr lang="cs-CZ" dirty="0"/>
              <a:t>Závodník nemá číslo</a:t>
            </a:r>
          </a:p>
          <a:p>
            <a:pPr lvl="2">
              <a:lnSpc>
                <a:spcPct val="140000"/>
              </a:lnSpc>
              <a:spcBef>
                <a:spcPts val="600"/>
              </a:spcBef>
              <a:buFont typeface="Wingdings" panose="05000000000000000000" pitchFamily="2" charset="2"/>
              <a:buChar char="Ø"/>
            </a:pPr>
            <a:r>
              <a:rPr lang="cs-CZ" i="1" dirty="0"/>
              <a:t>Pokud jsou předepsána čísla, tak by závodník bez něj neměl startovat. V odůvodněných případech ale mohu udělit výjimku – viz. pravidlo</a:t>
            </a:r>
            <a:br>
              <a:rPr lang="cs-CZ" i="1" dirty="0"/>
            </a:br>
            <a:r>
              <a:rPr lang="cs-CZ" i="1" dirty="0"/>
              <a:t>18.3 Pořádající subjekt má právo přidělit závodníkům startovní čísla. </a:t>
            </a:r>
            <a:r>
              <a:rPr lang="cs-CZ" i="1" u="sng" dirty="0"/>
              <a:t>V tomto případě je povinností závodníků se startovním číslem absolvovat závod – tzn., že závodník bez startovního čísla nemusí být připuštěn ke startu</a:t>
            </a:r>
            <a:r>
              <a:rPr lang="cs-CZ" i="1" dirty="0"/>
              <a:t>. Startovní čísla musí být zřetelně viditelná a nesmějí se překládat či jinak upravovat. Startovní číslo musí být neseno na hrudi, při použití dvou kusů startovního čísla pak na hrudi a na zádech.</a:t>
            </a:r>
          </a:p>
        </p:txBody>
      </p:sp>
    </p:spTree>
    <p:extLst>
      <p:ext uri="{BB962C8B-B14F-4D97-AF65-F5344CB8AC3E}">
        <p14:creationId xmlns:p14="http://schemas.microsoft.com/office/powerpoint/2010/main" val="347839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3E7F0-F276-4DE2-BB1E-5648D0D95392}"/>
              </a:ext>
            </a:extLst>
          </p:cNvPr>
          <p:cNvSpPr>
            <a:spLocks noGrp="1"/>
          </p:cNvSpPr>
          <p:nvPr>
            <p:ph type="title"/>
          </p:nvPr>
        </p:nvSpPr>
        <p:spPr/>
        <p:txBody>
          <a:bodyPr/>
          <a:lstStyle/>
          <a:p>
            <a:r>
              <a:rPr lang="cs-CZ" dirty="0"/>
              <a:t>Organizace startu – možné problémy</a:t>
            </a:r>
          </a:p>
        </p:txBody>
      </p:sp>
      <p:sp>
        <p:nvSpPr>
          <p:cNvPr id="3" name="Zástupný symbol pro obsah 2">
            <a:extLst>
              <a:ext uri="{FF2B5EF4-FFF2-40B4-BE49-F238E27FC236}">
                <a16:creationId xmlns:a16="http://schemas.microsoft.com/office/drawing/2014/main" id="{6DF8E82A-B4CC-4914-BB37-D789523B9CBA}"/>
              </a:ext>
            </a:extLst>
          </p:cNvPr>
          <p:cNvSpPr>
            <a:spLocks noGrp="1"/>
          </p:cNvSpPr>
          <p:nvPr>
            <p:ph idx="1"/>
          </p:nvPr>
        </p:nvSpPr>
        <p:spPr>
          <a:xfrm>
            <a:off x="677334" y="1393794"/>
            <a:ext cx="8297990" cy="5326602"/>
          </a:xfrm>
        </p:spPr>
        <p:txBody>
          <a:bodyPr>
            <a:normAutofit lnSpcReduction="10000"/>
          </a:bodyPr>
          <a:lstStyle/>
          <a:p>
            <a:pPr>
              <a:lnSpc>
                <a:spcPct val="120000"/>
              </a:lnSpc>
            </a:pPr>
            <a:r>
              <a:rPr lang="cs-CZ" dirty="0"/>
              <a:t>Připravit si scénáře – co udělám když:</a:t>
            </a:r>
          </a:p>
          <a:p>
            <a:pPr lvl="1">
              <a:lnSpc>
                <a:spcPct val="120000"/>
              </a:lnSpc>
            </a:pPr>
            <a:r>
              <a:rPr lang="cs-CZ" dirty="0"/>
              <a:t>Výbava závodníka je v rozporu s rozpisem, pokyny nebo pravidly</a:t>
            </a:r>
            <a:br>
              <a:rPr lang="cs-CZ" dirty="0"/>
            </a:br>
            <a:r>
              <a:rPr lang="cs-CZ" dirty="0"/>
              <a:t>(např. zakrytí končetin, boty s hřeby, mobilní telefon…)</a:t>
            </a:r>
          </a:p>
          <a:p>
            <a:pPr lvl="2">
              <a:lnSpc>
                <a:spcPct val="120000"/>
              </a:lnSpc>
              <a:spcBef>
                <a:spcPts val="600"/>
              </a:spcBef>
              <a:buFont typeface="Wingdings" panose="05000000000000000000" pitchFamily="2" charset="2"/>
              <a:buChar char="Ø"/>
            </a:pPr>
            <a:r>
              <a:rPr lang="cs-CZ" i="1" dirty="0"/>
              <a:t>Závodník nemůže odstartovat dokud nevyřeší svůj problém</a:t>
            </a:r>
          </a:p>
          <a:p>
            <a:pPr lvl="1">
              <a:lnSpc>
                <a:spcPct val="120000"/>
              </a:lnSpc>
            </a:pPr>
            <a:r>
              <a:rPr lang="cs-CZ" dirty="0"/>
              <a:t>Závodník přijde na start se psem</a:t>
            </a:r>
          </a:p>
          <a:p>
            <a:pPr lvl="2">
              <a:lnSpc>
                <a:spcPct val="120000"/>
              </a:lnSpc>
              <a:spcBef>
                <a:spcPts val="600"/>
              </a:spcBef>
              <a:buFont typeface="Wingdings" panose="05000000000000000000" pitchFamily="2" charset="2"/>
              <a:buChar char="Ø"/>
            </a:pPr>
            <a:r>
              <a:rPr lang="cs-CZ" i="1" dirty="0"/>
              <a:t>Závodník nemůže se psem nemůže startovat – viz. pravidlo</a:t>
            </a:r>
            <a:br>
              <a:rPr lang="cs-CZ" i="1" dirty="0"/>
            </a:br>
            <a:r>
              <a:rPr lang="cs-CZ" i="1" dirty="0"/>
              <a:t>20.7 Závodníci nesmí do prostoru závodu vstupovat se zvířaty, a to ani pokud jsou tato na vodítku nebo vybavena náhubkem. </a:t>
            </a:r>
          </a:p>
          <a:p>
            <a:pPr lvl="1">
              <a:lnSpc>
                <a:spcPct val="120000"/>
              </a:lnSpc>
            </a:pPr>
            <a:r>
              <a:rPr lang="cs-CZ" dirty="0"/>
              <a:t>Přestanou fungovat startovací hodiny</a:t>
            </a:r>
          </a:p>
          <a:p>
            <a:pPr lvl="2">
              <a:lnSpc>
                <a:spcPct val="120000"/>
              </a:lnSpc>
              <a:spcBef>
                <a:spcPts val="600"/>
              </a:spcBef>
              <a:buFont typeface="Wingdings" panose="05000000000000000000" pitchFamily="2" charset="2"/>
              <a:buChar char="Ø"/>
            </a:pPr>
            <a:r>
              <a:rPr lang="cs-CZ" i="1" dirty="0"/>
              <a:t>Mít připravenu záložní variantu, např. klasické překlápěcí</a:t>
            </a:r>
          </a:p>
          <a:p>
            <a:pPr lvl="1">
              <a:lnSpc>
                <a:spcPct val="120000"/>
              </a:lnSpc>
            </a:pPr>
            <a:r>
              <a:rPr lang="cs-CZ" dirty="0"/>
              <a:t>Roznašeči zjistí při roznosu problém, který je třeba komunikovat závodníkům (nová oplocenka, kácení, zavřená brána, vosy u kontroly, …)</a:t>
            </a:r>
          </a:p>
          <a:p>
            <a:pPr lvl="2">
              <a:lnSpc>
                <a:spcPct val="120000"/>
              </a:lnSpc>
              <a:spcBef>
                <a:spcPts val="600"/>
              </a:spcBef>
              <a:buFont typeface="Wingdings" panose="05000000000000000000" pitchFamily="2" charset="2"/>
              <a:buChar char="Ø"/>
            </a:pPr>
            <a:r>
              <a:rPr lang="cs-CZ" i="1" dirty="0"/>
              <a:t>Mít připravenu rezervní nástěnku, čisté papíry (příp. i čistou mapu) a fixy</a:t>
            </a:r>
          </a:p>
          <a:p>
            <a:pPr lvl="1">
              <a:lnSpc>
                <a:spcPct val="120000"/>
              </a:lnSpc>
            </a:pPr>
            <a:r>
              <a:rPr lang="cs-CZ" dirty="0"/>
              <a:t>Na posledního závodníka nezbyde mapa</a:t>
            </a:r>
          </a:p>
          <a:p>
            <a:pPr lvl="2">
              <a:lnSpc>
                <a:spcPct val="120000"/>
              </a:lnSpc>
              <a:spcBef>
                <a:spcPts val="600"/>
              </a:spcBef>
              <a:buFont typeface="Wingdings" panose="05000000000000000000" pitchFamily="2" charset="2"/>
              <a:buChar char="Ø"/>
            </a:pPr>
            <a:r>
              <a:rPr lang="cs-CZ" i="1" dirty="0"/>
              <a:t>Mít navíc mapu se všemi kontrolami, sledy, závodníka požádat o strpení, připravit mu mapu a dát nový startovní čas</a:t>
            </a:r>
          </a:p>
        </p:txBody>
      </p:sp>
      <p:pic>
        <p:nvPicPr>
          <p:cNvPr id="5" name="Obrázek 4">
            <a:extLst>
              <a:ext uri="{FF2B5EF4-FFF2-40B4-BE49-F238E27FC236}">
                <a16:creationId xmlns:a16="http://schemas.microsoft.com/office/drawing/2014/main" id="{6A8B48CB-5694-4F38-87F0-74D42A6045B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74002" y="2027826"/>
            <a:ext cx="2648711" cy="3531615"/>
          </a:xfrm>
          <a:prstGeom prst="rect">
            <a:avLst/>
          </a:prstGeom>
        </p:spPr>
      </p:pic>
    </p:spTree>
    <p:extLst>
      <p:ext uri="{BB962C8B-B14F-4D97-AF65-F5344CB8AC3E}">
        <p14:creationId xmlns:p14="http://schemas.microsoft.com/office/powerpoint/2010/main" val="218401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3E7F0-F276-4DE2-BB1E-5648D0D95392}"/>
              </a:ext>
            </a:extLst>
          </p:cNvPr>
          <p:cNvSpPr>
            <a:spLocks noGrp="1"/>
          </p:cNvSpPr>
          <p:nvPr>
            <p:ph type="title"/>
          </p:nvPr>
        </p:nvSpPr>
        <p:spPr/>
        <p:txBody>
          <a:bodyPr/>
          <a:lstStyle/>
          <a:p>
            <a:r>
              <a:rPr lang="cs-CZ" dirty="0"/>
              <a:t>Organizace startu štafet</a:t>
            </a:r>
          </a:p>
        </p:txBody>
      </p:sp>
      <p:sp>
        <p:nvSpPr>
          <p:cNvPr id="3" name="Zástupný symbol pro obsah 2">
            <a:extLst>
              <a:ext uri="{FF2B5EF4-FFF2-40B4-BE49-F238E27FC236}">
                <a16:creationId xmlns:a16="http://schemas.microsoft.com/office/drawing/2014/main" id="{6DF8E82A-B4CC-4914-BB37-D789523B9CBA}"/>
              </a:ext>
            </a:extLst>
          </p:cNvPr>
          <p:cNvSpPr>
            <a:spLocks noGrp="1"/>
          </p:cNvSpPr>
          <p:nvPr>
            <p:ph idx="1"/>
          </p:nvPr>
        </p:nvSpPr>
        <p:spPr>
          <a:xfrm>
            <a:off x="677334" y="1759226"/>
            <a:ext cx="8596668" cy="4880113"/>
          </a:xfrm>
        </p:spPr>
        <p:txBody>
          <a:bodyPr>
            <a:normAutofit/>
          </a:bodyPr>
          <a:lstStyle/>
          <a:p>
            <a:pPr>
              <a:lnSpc>
                <a:spcPct val="110000"/>
              </a:lnSpc>
            </a:pPr>
            <a:r>
              <a:rPr lang="cs-CZ" dirty="0"/>
              <a:t>Detailně si naplánovat co kdo bude dělat</a:t>
            </a:r>
          </a:p>
          <a:p>
            <a:pPr>
              <a:lnSpc>
                <a:spcPct val="110000"/>
              </a:lnSpc>
            </a:pPr>
            <a:r>
              <a:rPr lang="cs-CZ" dirty="0"/>
              <a:t>Přesně se domluvit se spíkrem organizaci startu 1. úseků</a:t>
            </a:r>
          </a:p>
          <a:p>
            <a:pPr lvl="1">
              <a:lnSpc>
                <a:spcPct val="110000"/>
              </a:lnSpc>
            </a:pPr>
            <a:r>
              <a:rPr lang="cs-CZ" dirty="0"/>
              <a:t>kdo a kdy bude zvát závodníky jednotlivých vln do prostoru startu</a:t>
            </a:r>
          </a:p>
          <a:p>
            <a:pPr lvl="1">
              <a:lnSpc>
                <a:spcPct val="110000"/>
              </a:lnSpc>
            </a:pPr>
            <a:r>
              <a:rPr lang="cs-CZ" dirty="0"/>
              <a:t>kdy k mapám</a:t>
            </a:r>
          </a:p>
          <a:p>
            <a:pPr lvl="1">
              <a:lnSpc>
                <a:spcPct val="110000"/>
              </a:lnSpc>
            </a:pPr>
            <a:r>
              <a:rPr lang="cs-CZ" dirty="0"/>
              <a:t>kdo bude dávat pokyn start </a:t>
            </a:r>
          </a:p>
          <a:p>
            <a:pPr>
              <a:lnSpc>
                <a:spcPct val="110000"/>
              </a:lnSpc>
            </a:pPr>
            <a:r>
              <a:rPr lang="cs-CZ" dirty="0"/>
              <a:t>Na místě vedoucí startu a hlavní rozhodčí, kontrolovat si čas a jednotlivé úkony</a:t>
            </a:r>
          </a:p>
          <a:p>
            <a:pPr>
              <a:lnSpc>
                <a:spcPct val="110000"/>
              </a:lnSpc>
            </a:pPr>
            <a:r>
              <a:rPr lang="cs-CZ" dirty="0"/>
              <a:t>Připravit si scénáře – co udělám když</a:t>
            </a:r>
          </a:p>
          <a:p>
            <a:pPr lvl="1">
              <a:lnSpc>
                <a:spcPct val="110000"/>
              </a:lnSpc>
            </a:pPr>
            <a:r>
              <a:rPr lang="cs-CZ" dirty="0"/>
              <a:t>Někdo na 1. úseku ulije start</a:t>
            </a:r>
          </a:p>
          <a:p>
            <a:pPr lvl="1">
              <a:lnSpc>
                <a:spcPct val="110000"/>
              </a:lnSpc>
            </a:pPr>
            <a:r>
              <a:rPr lang="cs-CZ" dirty="0"/>
              <a:t>Někdo na 1. úseku přijde pozdě, splete si vlnu o 5/10 min</a:t>
            </a:r>
          </a:p>
          <a:p>
            <a:pPr lvl="1">
              <a:lnSpc>
                <a:spcPct val="110000"/>
              </a:lnSpc>
            </a:pPr>
            <a:r>
              <a:rPr lang="cs-CZ" dirty="0"/>
              <a:t>Někdo ve výdejně vezme špatnou mapu</a:t>
            </a:r>
          </a:p>
          <a:p>
            <a:pPr lvl="1">
              <a:lnSpc>
                <a:spcPct val="110000"/>
              </a:lnSpc>
            </a:pPr>
            <a:r>
              <a:rPr lang="cs-CZ" dirty="0"/>
              <a:t>Někdo při odběru roztrhne mapu			</a:t>
            </a:r>
          </a:p>
          <a:p>
            <a:endParaRPr lang="cs-CZ" dirty="0"/>
          </a:p>
          <a:p>
            <a:pPr marL="0" indent="0">
              <a:buNone/>
            </a:pPr>
            <a:endParaRPr lang="cs-CZ" dirty="0"/>
          </a:p>
          <a:p>
            <a:endParaRPr lang="cs-CZ" dirty="0"/>
          </a:p>
          <a:p>
            <a:endParaRPr lang="cs-CZ" dirty="0"/>
          </a:p>
          <a:p>
            <a:endParaRPr lang="cs-CZ" dirty="0"/>
          </a:p>
        </p:txBody>
      </p:sp>
      <p:pic>
        <p:nvPicPr>
          <p:cNvPr id="5" name="Obrázek 4">
            <a:extLst>
              <a:ext uri="{FF2B5EF4-FFF2-40B4-BE49-F238E27FC236}">
                <a16:creationId xmlns:a16="http://schemas.microsoft.com/office/drawing/2014/main" id="{55DFB0E8-752E-4D1E-8AE6-A2FEB6F615A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788581" y="4540745"/>
            <a:ext cx="3199570" cy="1902812"/>
          </a:xfrm>
          <a:prstGeom prst="rect">
            <a:avLst/>
          </a:prstGeom>
        </p:spPr>
      </p:pic>
      <p:sp>
        <p:nvSpPr>
          <p:cNvPr id="4" name="TextovéPole 3">
            <a:extLst>
              <a:ext uri="{FF2B5EF4-FFF2-40B4-BE49-F238E27FC236}">
                <a16:creationId xmlns:a16="http://schemas.microsoft.com/office/drawing/2014/main" id="{E4D65F1E-11A1-49AA-BA3F-03568ABCFC28}"/>
              </a:ext>
            </a:extLst>
          </p:cNvPr>
          <p:cNvSpPr txBox="1"/>
          <p:nvPr/>
        </p:nvSpPr>
        <p:spPr>
          <a:xfrm>
            <a:off x="5577022" y="5945414"/>
            <a:ext cx="2954527" cy="338554"/>
          </a:xfrm>
          <a:prstGeom prst="rect">
            <a:avLst/>
          </a:prstGeom>
          <a:noFill/>
        </p:spPr>
        <p:txBody>
          <a:bodyPr wrap="square" rtlCol="0">
            <a:spAutoFit/>
          </a:bodyPr>
          <a:lstStyle/>
          <a:p>
            <a:r>
              <a:rPr lang="cs-CZ" sz="1600" dirty="0"/>
              <a:t>mít připraveny náhradní mapy</a:t>
            </a:r>
          </a:p>
        </p:txBody>
      </p:sp>
      <p:sp>
        <p:nvSpPr>
          <p:cNvPr id="6" name="Pravá složená závorka 5">
            <a:extLst>
              <a:ext uri="{FF2B5EF4-FFF2-40B4-BE49-F238E27FC236}">
                <a16:creationId xmlns:a16="http://schemas.microsoft.com/office/drawing/2014/main" id="{7C63E33D-3DC2-4A7B-8777-3C6BFE69F7BC}"/>
              </a:ext>
            </a:extLst>
          </p:cNvPr>
          <p:cNvSpPr/>
          <p:nvPr/>
        </p:nvSpPr>
        <p:spPr>
          <a:xfrm>
            <a:off x="5248548" y="5859335"/>
            <a:ext cx="328474" cy="58422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pic>
        <p:nvPicPr>
          <p:cNvPr id="8" name="Obrázek 7">
            <a:extLst>
              <a:ext uri="{FF2B5EF4-FFF2-40B4-BE49-F238E27FC236}">
                <a16:creationId xmlns:a16="http://schemas.microsoft.com/office/drawing/2014/main" id="{0A3DFECB-C5F6-4B68-B198-C7353CAEB5C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060635" y="399463"/>
            <a:ext cx="3805421" cy="2220989"/>
          </a:xfrm>
          <a:prstGeom prst="rect">
            <a:avLst/>
          </a:prstGeom>
        </p:spPr>
      </p:pic>
    </p:spTree>
    <p:extLst>
      <p:ext uri="{BB962C8B-B14F-4D97-AF65-F5344CB8AC3E}">
        <p14:creationId xmlns:p14="http://schemas.microsoft.com/office/powerpoint/2010/main" val="3165009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3E7F0-F276-4DE2-BB1E-5648D0D95392}"/>
              </a:ext>
            </a:extLst>
          </p:cNvPr>
          <p:cNvSpPr>
            <a:spLocks noGrp="1"/>
          </p:cNvSpPr>
          <p:nvPr>
            <p:ph type="title"/>
          </p:nvPr>
        </p:nvSpPr>
        <p:spPr/>
        <p:txBody>
          <a:bodyPr/>
          <a:lstStyle/>
          <a:p>
            <a:r>
              <a:rPr lang="cs-CZ" dirty="0"/>
              <a:t>Organizace startu</a:t>
            </a:r>
          </a:p>
        </p:txBody>
      </p:sp>
      <p:sp>
        <p:nvSpPr>
          <p:cNvPr id="3" name="Zástupný symbol pro obsah 2">
            <a:extLst>
              <a:ext uri="{FF2B5EF4-FFF2-40B4-BE49-F238E27FC236}">
                <a16:creationId xmlns:a16="http://schemas.microsoft.com/office/drawing/2014/main" id="{6DF8E82A-B4CC-4914-BB37-D789523B9CBA}"/>
              </a:ext>
            </a:extLst>
          </p:cNvPr>
          <p:cNvSpPr>
            <a:spLocks noGrp="1"/>
          </p:cNvSpPr>
          <p:nvPr>
            <p:ph idx="1"/>
          </p:nvPr>
        </p:nvSpPr>
        <p:spPr>
          <a:xfrm>
            <a:off x="677334" y="2860646"/>
            <a:ext cx="8596668" cy="3180716"/>
          </a:xfrm>
        </p:spPr>
        <p:txBody>
          <a:bodyPr>
            <a:normAutofit/>
          </a:bodyPr>
          <a:lstStyle/>
          <a:p>
            <a:r>
              <a:rPr lang="cs-CZ" sz="2800" dirty="0"/>
              <a:t>Dotazy, připomínky, diskuse</a:t>
            </a:r>
          </a:p>
          <a:p>
            <a:endParaRPr lang="cs-CZ" sz="2800" dirty="0"/>
          </a:p>
          <a:p>
            <a:endParaRPr lang="cs-CZ" sz="3600" dirty="0"/>
          </a:p>
          <a:p>
            <a:endParaRPr lang="cs-CZ" sz="2000" dirty="0"/>
          </a:p>
        </p:txBody>
      </p:sp>
    </p:spTree>
    <p:extLst>
      <p:ext uri="{BB962C8B-B14F-4D97-AF65-F5344CB8AC3E}">
        <p14:creationId xmlns:p14="http://schemas.microsoft.com/office/powerpoint/2010/main" val="253773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3E7F0-F276-4DE2-BB1E-5648D0D95392}"/>
              </a:ext>
            </a:extLst>
          </p:cNvPr>
          <p:cNvSpPr>
            <a:spLocks noGrp="1"/>
          </p:cNvSpPr>
          <p:nvPr>
            <p:ph type="title"/>
          </p:nvPr>
        </p:nvSpPr>
        <p:spPr/>
        <p:txBody>
          <a:bodyPr/>
          <a:lstStyle/>
          <a:p>
            <a:r>
              <a:rPr lang="cs-CZ" dirty="0"/>
              <a:t>Organizace startu</a:t>
            </a:r>
          </a:p>
        </p:txBody>
      </p:sp>
      <p:sp>
        <p:nvSpPr>
          <p:cNvPr id="3" name="Zástupný symbol pro obsah 2">
            <a:extLst>
              <a:ext uri="{FF2B5EF4-FFF2-40B4-BE49-F238E27FC236}">
                <a16:creationId xmlns:a16="http://schemas.microsoft.com/office/drawing/2014/main" id="{6DF8E82A-B4CC-4914-BB37-D789523B9CBA}"/>
              </a:ext>
            </a:extLst>
          </p:cNvPr>
          <p:cNvSpPr>
            <a:spLocks noGrp="1"/>
          </p:cNvSpPr>
          <p:nvPr>
            <p:ph idx="1"/>
          </p:nvPr>
        </p:nvSpPr>
        <p:spPr/>
        <p:txBody>
          <a:bodyPr>
            <a:normAutofit/>
          </a:bodyPr>
          <a:lstStyle/>
          <a:p>
            <a:pPr marL="0" indent="0">
              <a:buNone/>
            </a:pPr>
            <a:r>
              <a:rPr lang="cs-CZ" u="sng" dirty="0"/>
              <a:t>Osnova:</a:t>
            </a:r>
          </a:p>
          <a:p>
            <a:r>
              <a:rPr lang="cs-CZ" dirty="0"/>
              <a:t>Pravidla OB</a:t>
            </a:r>
          </a:p>
          <a:p>
            <a:r>
              <a:rPr lang="cs-CZ" dirty="0"/>
              <a:t>Pravidla IOF</a:t>
            </a:r>
          </a:p>
          <a:p>
            <a:r>
              <a:rPr lang="cs-CZ" dirty="0"/>
              <a:t>Organizace a průběh startu, osoba vedoucího startu</a:t>
            </a:r>
          </a:p>
          <a:p>
            <a:r>
              <a:rPr lang="cs-CZ" dirty="0"/>
              <a:t>Plánek startu</a:t>
            </a:r>
          </a:p>
          <a:p>
            <a:r>
              <a:rPr lang="cs-CZ" dirty="0"/>
              <a:t>Příklady a doporučení</a:t>
            </a:r>
          </a:p>
          <a:p>
            <a:r>
              <a:rPr lang="cs-CZ" dirty="0"/>
              <a:t>Co se stane když…</a:t>
            </a:r>
          </a:p>
          <a:p>
            <a:r>
              <a:rPr lang="cs-CZ" dirty="0"/>
              <a:t>Start štafet</a:t>
            </a:r>
          </a:p>
          <a:p>
            <a:r>
              <a:rPr lang="cs-CZ" dirty="0"/>
              <a:t>Závěr, dotazy, diskuse</a:t>
            </a:r>
          </a:p>
          <a:p>
            <a:endParaRPr lang="cs-CZ" dirty="0"/>
          </a:p>
          <a:p>
            <a:endParaRPr lang="cs-CZ" dirty="0"/>
          </a:p>
          <a:p>
            <a:endParaRPr lang="cs-CZ" dirty="0"/>
          </a:p>
          <a:p>
            <a:endParaRPr lang="cs-CZ" dirty="0"/>
          </a:p>
          <a:p>
            <a:pPr marL="0" indent="0">
              <a:buNone/>
            </a:pPr>
            <a:endParaRPr lang="cs-CZ" dirty="0"/>
          </a:p>
          <a:p>
            <a:endParaRPr lang="cs-CZ" dirty="0"/>
          </a:p>
          <a:p>
            <a:endParaRPr lang="cs-CZ" dirty="0"/>
          </a:p>
          <a:p>
            <a:endParaRPr lang="cs-CZ" dirty="0"/>
          </a:p>
        </p:txBody>
      </p:sp>
    </p:spTree>
    <p:extLst>
      <p:ext uri="{BB962C8B-B14F-4D97-AF65-F5344CB8AC3E}">
        <p14:creationId xmlns:p14="http://schemas.microsoft.com/office/powerpoint/2010/main" val="282880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3E7F0-F276-4DE2-BB1E-5648D0D95392}"/>
              </a:ext>
            </a:extLst>
          </p:cNvPr>
          <p:cNvSpPr>
            <a:spLocks noGrp="1"/>
          </p:cNvSpPr>
          <p:nvPr>
            <p:ph type="title"/>
          </p:nvPr>
        </p:nvSpPr>
        <p:spPr/>
        <p:txBody>
          <a:bodyPr/>
          <a:lstStyle/>
          <a:p>
            <a:r>
              <a:rPr lang="cs-CZ" dirty="0"/>
              <a:t>Organizace startu – Pravidla</a:t>
            </a:r>
          </a:p>
        </p:txBody>
      </p:sp>
      <p:sp>
        <p:nvSpPr>
          <p:cNvPr id="3" name="Zástupný symbol pro obsah 2">
            <a:extLst>
              <a:ext uri="{FF2B5EF4-FFF2-40B4-BE49-F238E27FC236}">
                <a16:creationId xmlns:a16="http://schemas.microsoft.com/office/drawing/2014/main" id="{6DF8E82A-B4CC-4914-BB37-D789523B9CBA}"/>
              </a:ext>
            </a:extLst>
          </p:cNvPr>
          <p:cNvSpPr>
            <a:spLocks noGrp="1"/>
          </p:cNvSpPr>
          <p:nvPr>
            <p:ph idx="1"/>
          </p:nvPr>
        </p:nvSpPr>
        <p:spPr>
          <a:xfrm>
            <a:off x="677334" y="1421296"/>
            <a:ext cx="9669301" cy="5367130"/>
          </a:xfrm>
        </p:spPr>
        <p:txBody>
          <a:bodyPr>
            <a:noAutofit/>
          </a:bodyPr>
          <a:lstStyle/>
          <a:p>
            <a:pPr marL="0" indent="0">
              <a:spcBef>
                <a:spcPts val="600"/>
              </a:spcBef>
              <a:buNone/>
            </a:pPr>
            <a:r>
              <a:rPr lang="cs-CZ" sz="1200" u="sng" dirty="0"/>
              <a:t>Pravidla OB:</a:t>
            </a:r>
          </a:p>
          <a:p>
            <a:pPr>
              <a:spcBef>
                <a:spcPts val="600"/>
              </a:spcBef>
            </a:pPr>
            <a:r>
              <a:rPr lang="cs-CZ" sz="1200" dirty="0"/>
              <a:t>19.1 Před odstartováním musí závodník projít startovním prostorem. Vstup do startovního prostoru musí být vybaven zařízením ukazujícím startovní čas závodníků, kteří mají do startovního prostoru vstoupit (neplatí při závodech štafet), případně mohou být závodníci vyvoláváni. Ve startovním prostoru </a:t>
            </a:r>
            <a:r>
              <a:rPr lang="cs-CZ" sz="1200" dirty="0">
                <a:highlight>
                  <a:srgbClr val="FFFF00"/>
                </a:highlight>
              </a:rPr>
              <a:t>je závodník povinen provést předstartovní procedury předepsané pořadateli v pokynech a dodržovat veškeré další pokyny pořadatelů</a:t>
            </a:r>
            <a:r>
              <a:rPr lang="cs-CZ" sz="1200" dirty="0"/>
              <a:t>. Zařízení ukazující startovní čas musí ukazovat čas od začátku startu (00), ale je povoleno rovněž zobrazit i aktuální denní čas. </a:t>
            </a:r>
          </a:p>
          <a:p>
            <a:pPr>
              <a:spcBef>
                <a:spcPts val="600"/>
              </a:spcBef>
            </a:pPr>
            <a:r>
              <a:rPr lang="cs-CZ" sz="1200" dirty="0"/>
              <a:t>19.2 Startovní čára je kolmá na směr odběhu. Start se značí zřetelným nápisem START umístěným nad startovní čarou nebo dvěma zřetelnými nápisy START (výjimečně pouze dvěma lampiony) umístěnými na koncích startovní čáry. </a:t>
            </a:r>
          </a:p>
          <a:p>
            <a:pPr>
              <a:spcBef>
                <a:spcPts val="600"/>
              </a:spcBef>
            </a:pPr>
            <a:r>
              <a:rPr lang="cs-CZ" sz="1200" dirty="0"/>
              <a:t>19.3 Závodník startuje v čase určeném pořadateli na pokyn startéra nebo na signál startovacího zařízení. Při předávce štafet startuje závodník v momentě předávky od svého předchozího úseku štafety. Závodník, který vystartuje předčasně, může být diskvalifikován. To platí i v případě štafet. </a:t>
            </a:r>
          </a:p>
          <a:p>
            <a:pPr>
              <a:spcBef>
                <a:spcPts val="600"/>
              </a:spcBef>
            </a:pPr>
            <a:r>
              <a:rPr lang="cs-CZ" sz="1200" dirty="0"/>
              <a:t>19.4 Není-li začátek orientace shodný se startem, je v terénu označen lampionem. </a:t>
            </a:r>
            <a:r>
              <a:rPr lang="cs-CZ" sz="1200" dirty="0">
                <a:highlight>
                  <a:srgbClr val="FFFF00"/>
                </a:highlight>
              </a:rPr>
              <a:t>Cesta mezi startem a začátkem orientace se v terénu i v mapě vyznačí jako povinný úsek trati. </a:t>
            </a:r>
          </a:p>
          <a:p>
            <a:pPr>
              <a:spcBef>
                <a:spcPts val="600"/>
              </a:spcBef>
            </a:pPr>
            <a:r>
              <a:rPr lang="cs-CZ" sz="1200" dirty="0"/>
              <a:t>19.5 </a:t>
            </a:r>
            <a:r>
              <a:rPr lang="cs-CZ" sz="1200" dirty="0">
                <a:highlight>
                  <a:srgbClr val="FFFF00"/>
                </a:highlight>
              </a:rPr>
              <a:t>Závodník si odebírá mapu sám a je odpovědný za odběr správné mapy s odpovídajícím označením jeho kategorie </a:t>
            </a:r>
            <a:r>
              <a:rPr lang="cs-CZ" sz="1200" dirty="0"/>
              <a:t>(startovního čísla). Odběr map se provádí na místě určeném pořádajícím subjektem. Při závodech štafet je možné, aby mapu pro závodníka odebral a v momentě předávky mu předal závodník předchozího úseku jeho štafety. </a:t>
            </a:r>
          </a:p>
          <a:p>
            <a:pPr>
              <a:spcBef>
                <a:spcPts val="600"/>
              </a:spcBef>
            </a:pPr>
            <a:r>
              <a:rPr lang="cs-CZ" sz="1200" dirty="0"/>
              <a:t>19.6 </a:t>
            </a:r>
            <a:r>
              <a:rPr lang="cs-CZ" sz="1200" dirty="0">
                <a:highlight>
                  <a:srgbClr val="FFFF00"/>
                </a:highlight>
              </a:rPr>
              <a:t>Mapy k odběru jsou řazeny tak, aby pomalejší závodníci při odběru své mapy nepřekáželi rychlejším závodníkům a nedocházelo tak ke srážkám nebo zranění</a:t>
            </a:r>
            <a:r>
              <a:rPr lang="cs-CZ" sz="1200" dirty="0"/>
              <a:t>. </a:t>
            </a:r>
          </a:p>
          <a:p>
            <a:pPr>
              <a:spcBef>
                <a:spcPts val="600"/>
              </a:spcBef>
            </a:pPr>
            <a:r>
              <a:rPr lang="cs-CZ" sz="1200" dirty="0"/>
              <a:t>19.7 </a:t>
            </a:r>
            <a:r>
              <a:rPr lang="cs-CZ" sz="1200" dirty="0">
                <a:highlight>
                  <a:srgbClr val="FFFF00"/>
                </a:highlight>
              </a:rPr>
              <a:t>Dostaví-li se závodník do startovního prostoru vlastní vinou se zpožděním, pořadatelé mu umožní start co možná nejdříve po jeho příchodu</a:t>
            </a:r>
            <a:r>
              <a:rPr lang="cs-CZ" sz="1200" dirty="0"/>
              <a:t>, přičemž pro výpočet výsledného času se použije startovní čas podle startovní listiny (nebo, při předávce štafet, dle okamžiku doběhnutí jeho předchozího úseku štafety). </a:t>
            </a:r>
          </a:p>
          <a:p>
            <a:pPr>
              <a:spcBef>
                <a:spcPts val="600"/>
              </a:spcBef>
            </a:pPr>
            <a:r>
              <a:rPr lang="cs-CZ" sz="1200" dirty="0"/>
              <a:t>19.8 Dostaví-li se závodník do startovního prostoru se zpožděním vinou pořadatelů, je mu přidělen nový startovní čas. </a:t>
            </a:r>
          </a:p>
          <a:p>
            <a:pPr>
              <a:spcBef>
                <a:spcPts val="600"/>
              </a:spcBef>
            </a:pPr>
            <a:r>
              <a:rPr lang="cs-CZ" sz="1200" dirty="0"/>
              <a:t>19.9 </a:t>
            </a:r>
            <a:r>
              <a:rPr lang="cs-CZ" sz="1200" dirty="0">
                <a:highlight>
                  <a:srgbClr val="FFFF00"/>
                </a:highlight>
              </a:rPr>
              <a:t>Je-li vzdálenost z centra závodů na start delší než 2 km, musí být na startu nebo v jeho blízkosti možnost občerstvení</a:t>
            </a:r>
            <a:r>
              <a:rPr lang="cs-CZ" sz="1200" dirty="0"/>
              <a:t>. Mezi nabízenými tekutinami musí být pitná voda. </a:t>
            </a:r>
          </a:p>
        </p:txBody>
      </p:sp>
      <p:pic>
        <p:nvPicPr>
          <p:cNvPr id="5" name="Obrázek 4">
            <a:extLst>
              <a:ext uri="{FF2B5EF4-FFF2-40B4-BE49-F238E27FC236}">
                <a16:creationId xmlns:a16="http://schemas.microsoft.com/office/drawing/2014/main" id="{D996792D-091F-4C29-9753-DB78ADDCE1A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81629" y="676712"/>
            <a:ext cx="1619250" cy="533400"/>
          </a:xfrm>
          <a:prstGeom prst="rect">
            <a:avLst/>
          </a:prstGeom>
        </p:spPr>
      </p:pic>
    </p:spTree>
    <p:extLst>
      <p:ext uri="{BB962C8B-B14F-4D97-AF65-F5344CB8AC3E}">
        <p14:creationId xmlns:p14="http://schemas.microsoft.com/office/powerpoint/2010/main" val="3879700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3E7F0-F276-4DE2-BB1E-5648D0D95392}"/>
              </a:ext>
            </a:extLst>
          </p:cNvPr>
          <p:cNvSpPr>
            <a:spLocks noGrp="1"/>
          </p:cNvSpPr>
          <p:nvPr>
            <p:ph type="title"/>
          </p:nvPr>
        </p:nvSpPr>
        <p:spPr/>
        <p:txBody>
          <a:bodyPr/>
          <a:lstStyle/>
          <a:p>
            <a:r>
              <a:rPr lang="cs-CZ" dirty="0"/>
              <a:t>Organizace startu – Pravidla</a:t>
            </a:r>
          </a:p>
        </p:txBody>
      </p:sp>
      <p:sp>
        <p:nvSpPr>
          <p:cNvPr id="3" name="Zástupný symbol pro obsah 2">
            <a:extLst>
              <a:ext uri="{FF2B5EF4-FFF2-40B4-BE49-F238E27FC236}">
                <a16:creationId xmlns:a16="http://schemas.microsoft.com/office/drawing/2014/main" id="{6DF8E82A-B4CC-4914-BB37-D789523B9CBA}"/>
              </a:ext>
            </a:extLst>
          </p:cNvPr>
          <p:cNvSpPr>
            <a:spLocks noGrp="1"/>
          </p:cNvSpPr>
          <p:nvPr>
            <p:ph idx="1"/>
          </p:nvPr>
        </p:nvSpPr>
        <p:spPr>
          <a:xfrm>
            <a:off x="677334" y="1786855"/>
            <a:ext cx="8596668" cy="4563611"/>
          </a:xfrm>
        </p:spPr>
        <p:txBody>
          <a:bodyPr>
            <a:normAutofit fontScale="77500" lnSpcReduction="20000"/>
          </a:bodyPr>
          <a:lstStyle/>
          <a:p>
            <a:pPr marL="0" indent="0">
              <a:lnSpc>
                <a:spcPct val="120000"/>
              </a:lnSpc>
              <a:spcBef>
                <a:spcPts val="600"/>
              </a:spcBef>
              <a:buNone/>
            </a:pPr>
            <a:r>
              <a:rPr lang="cs-CZ" u="sng" dirty="0"/>
              <a:t>IOF </a:t>
            </a:r>
            <a:r>
              <a:rPr lang="cs-CZ" u="sng" dirty="0" err="1"/>
              <a:t>Rules</a:t>
            </a:r>
            <a:r>
              <a:rPr lang="cs-CZ" u="sng" dirty="0"/>
              <a:t> (závody WRE):</a:t>
            </a:r>
          </a:p>
          <a:p>
            <a:pPr marL="0" indent="0">
              <a:lnSpc>
                <a:spcPct val="120000"/>
              </a:lnSpc>
              <a:spcBef>
                <a:spcPts val="600"/>
              </a:spcBef>
              <a:buNone/>
            </a:pPr>
            <a:endParaRPr lang="cs-CZ" dirty="0"/>
          </a:p>
          <a:p>
            <a:pPr>
              <a:lnSpc>
                <a:spcPct val="120000"/>
              </a:lnSpc>
              <a:spcBef>
                <a:spcPts val="600"/>
              </a:spcBef>
            </a:pPr>
            <a:r>
              <a:rPr lang="en-US" dirty="0"/>
              <a:t>22.6 	</a:t>
            </a:r>
            <a:r>
              <a:rPr lang="en-US" dirty="0">
                <a:highlight>
                  <a:srgbClr val="FFFF00"/>
                </a:highlight>
              </a:rPr>
              <a:t>The start shall be organised so that later competitors and other persons cannot see the map, courses, route choices or the direction to the first control. If necessary, there shall be a marked route from the time start to the point where orienteering begins.</a:t>
            </a:r>
            <a:r>
              <a:rPr lang="en-US" dirty="0"/>
              <a:t> 	</a:t>
            </a:r>
            <a:endParaRPr lang="cs-CZ" dirty="0"/>
          </a:p>
          <a:p>
            <a:pPr marL="0" indent="0">
              <a:lnSpc>
                <a:spcPct val="120000"/>
              </a:lnSpc>
              <a:spcBef>
                <a:spcPts val="600"/>
              </a:spcBef>
              <a:buNone/>
            </a:pPr>
            <a:endParaRPr lang="cs-CZ" dirty="0"/>
          </a:p>
          <a:p>
            <a:pPr>
              <a:lnSpc>
                <a:spcPct val="120000"/>
              </a:lnSpc>
              <a:spcBef>
                <a:spcPts val="600"/>
              </a:spcBef>
            </a:pPr>
            <a:r>
              <a:rPr lang="en-US" dirty="0"/>
              <a:t>22.9 	Competitors who are late for their start time shall be permitted to start. </a:t>
            </a:r>
            <a:r>
              <a:rPr lang="en-US" dirty="0">
                <a:highlight>
                  <a:srgbClr val="FFFF00"/>
                </a:highlight>
              </a:rPr>
              <a:t>Their new start time must be recorded</a:t>
            </a:r>
            <a:r>
              <a:rPr lang="en-US" dirty="0"/>
              <a:t>. </a:t>
            </a:r>
          </a:p>
          <a:p>
            <a:pPr lvl="1">
              <a:lnSpc>
                <a:spcPct val="120000"/>
              </a:lnSpc>
              <a:spcBef>
                <a:spcPts val="600"/>
              </a:spcBef>
            </a:pPr>
            <a:r>
              <a:rPr lang="en-US" sz="1800" dirty="0"/>
              <a:t>In a mass or chasing start, the competitor shall be started as soon as possible. </a:t>
            </a:r>
          </a:p>
          <a:p>
            <a:pPr lvl="1">
              <a:lnSpc>
                <a:spcPct val="120000"/>
              </a:lnSpc>
              <a:spcBef>
                <a:spcPts val="600"/>
              </a:spcBef>
            </a:pPr>
            <a:r>
              <a:rPr lang="en-US" sz="1800" dirty="0">
                <a:highlight>
                  <a:srgbClr val="FFFF00"/>
                </a:highlight>
              </a:rPr>
              <a:t>In an interval start, if the competitor is at the start line less than half the start interval after their start time, they shall start immediately. </a:t>
            </a:r>
          </a:p>
          <a:p>
            <a:pPr lvl="1">
              <a:lnSpc>
                <a:spcPct val="120000"/>
              </a:lnSpc>
              <a:spcBef>
                <a:spcPts val="600"/>
              </a:spcBef>
            </a:pPr>
            <a:r>
              <a:rPr lang="en-US" sz="1800" dirty="0">
                <a:highlight>
                  <a:srgbClr val="FFFF00"/>
                </a:highlight>
              </a:rPr>
              <a:t>In an interval start, if the competitor is at the start line more than half the start interval after their start time, they shall start at the next available half start interval. </a:t>
            </a:r>
            <a:r>
              <a:rPr lang="en-US" sz="1800" dirty="0"/>
              <a:t>	</a:t>
            </a:r>
            <a:endParaRPr lang="cs-CZ" sz="1800" dirty="0"/>
          </a:p>
          <a:p>
            <a:pPr marL="0" indent="0">
              <a:lnSpc>
                <a:spcPct val="120000"/>
              </a:lnSpc>
              <a:spcBef>
                <a:spcPts val="600"/>
              </a:spcBef>
              <a:buNone/>
            </a:pPr>
            <a:endParaRPr lang="cs-CZ" dirty="0"/>
          </a:p>
          <a:p>
            <a:pPr>
              <a:lnSpc>
                <a:spcPct val="120000"/>
              </a:lnSpc>
              <a:spcBef>
                <a:spcPts val="600"/>
              </a:spcBef>
            </a:pPr>
            <a:r>
              <a:rPr lang="en-US" dirty="0"/>
              <a:t>22.10 	Competitors who are late for their start time through their own fault shall be timed as if they had started at their original start time. Competitors who are late for their start time through the fault of the </a:t>
            </a:r>
            <a:r>
              <a:rPr lang="en-US" dirty="0" err="1"/>
              <a:t>organiser</a:t>
            </a:r>
            <a:r>
              <a:rPr lang="en-US" dirty="0"/>
              <a:t> shall be timed from their new start time. </a:t>
            </a:r>
            <a:endParaRPr lang="cs-CZ" dirty="0"/>
          </a:p>
        </p:txBody>
      </p:sp>
      <p:pic>
        <p:nvPicPr>
          <p:cNvPr id="5" name="Grafický objekt 4">
            <a:extLst>
              <a:ext uri="{FF2B5EF4-FFF2-40B4-BE49-F238E27FC236}">
                <a16:creationId xmlns:a16="http://schemas.microsoft.com/office/drawing/2014/main" id="{A3EC9349-C809-4EB0-8239-1D17895FF79C}"/>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47849" y="674990"/>
            <a:ext cx="1153458" cy="523238"/>
          </a:xfrm>
          <a:prstGeom prst="rect">
            <a:avLst/>
          </a:prstGeom>
        </p:spPr>
      </p:pic>
    </p:spTree>
    <p:extLst>
      <p:ext uri="{BB962C8B-B14F-4D97-AF65-F5344CB8AC3E}">
        <p14:creationId xmlns:p14="http://schemas.microsoft.com/office/powerpoint/2010/main" val="247797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3E7F0-F276-4DE2-BB1E-5648D0D95392}"/>
              </a:ext>
            </a:extLst>
          </p:cNvPr>
          <p:cNvSpPr>
            <a:spLocks noGrp="1"/>
          </p:cNvSpPr>
          <p:nvPr>
            <p:ph type="title"/>
          </p:nvPr>
        </p:nvSpPr>
        <p:spPr/>
        <p:txBody>
          <a:bodyPr/>
          <a:lstStyle/>
          <a:p>
            <a:r>
              <a:rPr lang="cs-CZ" dirty="0"/>
              <a:t>Organizace startu - příprava</a:t>
            </a:r>
          </a:p>
        </p:txBody>
      </p:sp>
      <p:sp>
        <p:nvSpPr>
          <p:cNvPr id="3" name="Zástupný symbol pro obsah 2">
            <a:extLst>
              <a:ext uri="{FF2B5EF4-FFF2-40B4-BE49-F238E27FC236}">
                <a16:creationId xmlns:a16="http://schemas.microsoft.com/office/drawing/2014/main" id="{6DF8E82A-B4CC-4914-BB37-D789523B9CBA}"/>
              </a:ext>
            </a:extLst>
          </p:cNvPr>
          <p:cNvSpPr>
            <a:spLocks noGrp="1"/>
          </p:cNvSpPr>
          <p:nvPr>
            <p:ph idx="1"/>
          </p:nvPr>
        </p:nvSpPr>
        <p:spPr>
          <a:xfrm>
            <a:off x="677334" y="1818861"/>
            <a:ext cx="8596668" cy="4222501"/>
          </a:xfrm>
        </p:spPr>
        <p:txBody>
          <a:bodyPr>
            <a:normAutofit/>
          </a:bodyPr>
          <a:lstStyle/>
          <a:p>
            <a:r>
              <a:rPr lang="cs-CZ" dirty="0"/>
              <a:t>Umístění – prostor pro rozcvičení, přehledné, omezení viditelnosti odbíhajících, možnost WC?</a:t>
            </a:r>
          </a:p>
          <a:p>
            <a:r>
              <a:rPr lang="cs-CZ" dirty="0"/>
              <a:t>Komunikace stavitel-HR-vedoucí startu</a:t>
            </a:r>
          </a:p>
          <a:p>
            <a:r>
              <a:rPr lang="cs-CZ" dirty="0"/>
              <a:t>Pokyny - tvorba písemných instrukcí, popis procedury a další návaznost</a:t>
            </a:r>
          </a:p>
          <a:p>
            <a:r>
              <a:rPr lang="cs-CZ" dirty="0"/>
              <a:t>Značení cesty na start, informace o vzdálenosti, více startů</a:t>
            </a:r>
          </a:p>
          <a:p>
            <a:r>
              <a:rPr lang="cs-CZ" dirty="0"/>
              <a:t>Doprava na start – mít možnost dopravy starších veteránů</a:t>
            </a:r>
          </a:p>
          <a:p>
            <a:r>
              <a:rPr lang="cs-CZ" dirty="0"/>
              <a:t>Příprava organizace, počty lidí v minutě</a:t>
            </a:r>
          </a:p>
          <a:p>
            <a:r>
              <a:rPr lang="cs-CZ" dirty="0"/>
              <a:t>V den závodu jeden z nejdůležitějších sportovních úseků</a:t>
            </a:r>
          </a:p>
          <a:p>
            <a:r>
              <a:rPr lang="cs-CZ" dirty="0"/>
              <a:t>Klíčová osoba vedoucího startu – musí znát pravidla a být připraven řešit nenadálé věci</a:t>
            </a:r>
          </a:p>
          <a:p>
            <a:pPr marL="0" indent="0">
              <a:buNone/>
            </a:pPr>
            <a:endParaRPr lang="cs-CZ" dirty="0"/>
          </a:p>
          <a:p>
            <a:endParaRPr lang="cs-CZ" dirty="0"/>
          </a:p>
          <a:p>
            <a:endParaRPr lang="cs-CZ" dirty="0"/>
          </a:p>
          <a:p>
            <a:endParaRPr lang="cs-CZ" dirty="0"/>
          </a:p>
        </p:txBody>
      </p:sp>
    </p:spTree>
    <p:extLst>
      <p:ext uri="{BB962C8B-B14F-4D97-AF65-F5344CB8AC3E}">
        <p14:creationId xmlns:p14="http://schemas.microsoft.com/office/powerpoint/2010/main" val="64289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3E7F0-F276-4DE2-BB1E-5648D0D95392}"/>
              </a:ext>
            </a:extLst>
          </p:cNvPr>
          <p:cNvSpPr>
            <a:spLocks noGrp="1"/>
          </p:cNvSpPr>
          <p:nvPr>
            <p:ph type="title"/>
          </p:nvPr>
        </p:nvSpPr>
        <p:spPr/>
        <p:txBody>
          <a:bodyPr/>
          <a:lstStyle/>
          <a:p>
            <a:r>
              <a:rPr lang="cs-CZ" dirty="0"/>
              <a:t>Organizace startu - příprava</a:t>
            </a:r>
          </a:p>
        </p:txBody>
      </p:sp>
      <p:sp>
        <p:nvSpPr>
          <p:cNvPr id="3" name="Zástupný symbol pro obsah 2">
            <a:extLst>
              <a:ext uri="{FF2B5EF4-FFF2-40B4-BE49-F238E27FC236}">
                <a16:creationId xmlns:a16="http://schemas.microsoft.com/office/drawing/2014/main" id="{6DF8E82A-B4CC-4914-BB37-D789523B9CBA}"/>
              </a:ext>
            </a:extLst>
          </p:cNvPr>
          <p:cNvSpPr>
            <a:spLocks noGrp="1"/>
          </p:cNvSpPr>
          <p:nvPr>
            <p:ph idx="1"/>
          </p:nvPr>
        </p:nvSpPr>
        <p:spPr>
          <a:xfrm>
            <a:off x="677333" y="1818862"/>
            <a:ext cx="8693169" cy="4429538"/>
          </a:xfrm>
        </p:spPr>
        <p:txBody>
          <a:bodyPr>
            <a:normAutofit lnSpcReduction="10000"/>
          </a:bodyPr>
          <a:lstStyle/>
          <a:p>
            <a:r>
              <a:rPr lang="cs-CZ" dirty="0"/>
              <a:t>Startovací hodiny – elektronické, fyzické, záložní varianta, tablet s aplikací</a:t>
            </a:r>
          </a:p>
          <a:p>
            <a:r>
              <a:rPr lang="cs-CZ" dirty="0"/>
              <a:t>Chování startérů, klid, profesionalita, nepanikařit, tiché zvonění na mobilu</a:t>
            </a:r>
          </a:p>
          <a:p>
            <a:r>
              <a:rPr lang="cs-CZ" dirty="0"/>
              <a:t>Umístění map</a:t>
            </a:r>
          </a:p>
          <a:p>
            <a:pPr lvl="1"/>
            <a:r>
              <a:rPr lang="cs-CZ" dirty="0"/>
              <a:t>v posledním koridoru </a:t>
            </a:r>
          </a:p>
          <a:p>
            <a:pPr lvl="1"/>
            <a:r>
              <a:rPr lang="cs-CZ" dirty="0"/>
              <a:t>za čárou</a:t>
            </a:r>
          </a:p>
          <a:p>
            <a:pPr lvl="1"/>
            <a:r>
              <a:rPr lang="cs-CZ" dirty="0"/>
              <a:t>dále u mapového startu</a:t>
            </a:r>
          </a:p>
          <a:p>
            <a:r>
              <a:rPr lang="cs-CZ" dirty="0"/>
              <a:t>Dostatečná délka koridorů – min.5m, ideálně 10-20m, může být i více</a:t>
            </a:r>
          </a:p>
          <a:p>
            <a:r>
              <a:rPr lang="cs-CZ" dirty="0"/>
              <a:t>Vydávání piktogramů a možnost jejich úpravy</a:t>
            </a:r>
          </a:p>
          <a:p>
            <a:pPr lvl="1"/>
            <a:r>
              <a:rPr lang="cs-CZ" dirty="0"/>
              <a:t>ideálně dát do pokynů jejich velikost (pravidla IOF)</a:t>
            </a:r>
          </a:p>
          <a:p>
            <a:r>
              <a:rPr lang="cs-CZ" dirty="0"/>
              <a:t>Označení pořadí kategorií a boxů na mapy – u WRE si pohlídat W/D21, M/H21</a:t>
            </a:r>
          </a:p>
          <a:p>
            <a:pPr>
              <a:lnSpc>
                <a:spcPct val="110000"/>
              </a:lnSpc>
            </a:pPr>
            <a:r>
              <a:rPr lang="cs-CZ" dirty="0"/>
              <a:t>Povinný úsek na mapový start – značení, kontrola, zabezpečení proti zkracování</a:t>
            </a:r>
          </a:p>
          <a:p>
            <a:pPr marL="0" indent="0">
              <a:buNone/>
            </a:pPr>
            <a:endParaRPr lang="cs-CZ" dirty="0"/>
          </a:p>
          <a:p>
            <a:endParaRPr lang="cs-CZ" dirty="0"/>
          </a:p>
          <a:p>
            <a:endParaRPr lang="cs-CZ" dirty="0"/>
          </a:p>
          <a:p>
            <a:endParaRPr lang="cs-CZ" dirty="0"/>
          </a:p>
        </p:txBody>
      </p:sp>
    </p:spTree>
    <p:extLst>
      <p:ext uri="{BB962C8B-B14F-4D97-AF65-F5344CB8AC3E}">
        <p14:creationId xmlns:p14="http://schemas.microsoft.com/office/powerpoint/2010/main" val="3273967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3E7F0-F276-4DE2-BB1E-5648D0D95392}"/>
              </a:ext>
            </a:extLst>
          </p:cNvPr>
          <p:cNvSpPr>
            <a:spLocks noGrp="1"/>
          </p:cNvSpPr>
          <p:nvPr>
            <p:ph type="title"/>
          </p:nvPr>
        </p:nvSpPr>
        <p:spPr/>
        <p:txBody>
          <a:bodyPr/>
          <a:lstStyle/>
          <a:p>
            <a:r>
              <a:rPr lang="cs-CZ" dirty="0"/>
              <a:t>Organizace startu - plánek</a:t>
            </a:r>
          </a:p>
        </p:txBody>
      </p:sp>
      <p:pic>
        <p:nvPicPr>
          <p:cNvPr id="10" name="Obrázek 9">
            <a:extLst>
              <a:ext uri="{FF2B5EF4-FFF2-40B4-BE49-F238E27FC236}">
                <a16:creationId xmlns:a16="http://schemas.microsoft.com/office/drawing/2014/main" id="{2B32887F-DEF1-4102-8EFD-B0810219131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2594924" y="-595086"/>
            <a:ext cx="4507822" cy="9026557"/>
          </a:xfrm>
          <a:prstGeom prst="rect">
            <a:avLst/>
          </a:prstGeom>
        </p:spPr>
      </p:pic>
    </p:spTree>
    <p:extLst>
      <p:ext uri="{BB962C8B-B14F-4D97-AF65-F5344CB8AC3E}">
        <p14:creationId xmlns:p14="http://schemas.microsoft.com/office/powerpoint/2010/main" val="3975715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3E7F0-F276-4DE2-BB1E-5648D0D95392}"/>
              </a:ext>
            </a:extLst>
          </p:cNvPr>
          <p:cNvSpPr>
            <a:spLocks noGrp="1"/>
          </p:cNvSpPr>
          <p:nvPr>
            <p:ph type="title"/>
          </p:nvPr>
        </p:nvSpPr>
        <p:spPr/>
        <p:txBody>
          <a:bodyPr/>
          <a:lstStyle/>
          <a:p>
            <a:r>
              <a:rPr lang="cs-CZ" dirty="0"/>
              <a:t>Organizace startu - příklady</a:t>
            </a:r>
          </a:p>
        </p:txBody>
      </p:sp>
      <p:pic>
        <p:nvPicPr>
          <p:cNvPr id="6" name="Obrázek 5">
            <a:extLst>
              <a:ext uri="{FF2B5EF4-FFF2-40B4-BE49-F238E27FC236}">
                <a16:creationId xmlns:a16="http://schemas.microsoft.com/office/drawing/2014/main" id="{B3E7E821-76A5-44F9-AE59-E072C54A3BF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2621" y="1704511"/>
            <a:ext cx="6834009" cy="4543889"/>
          </a:xfrm>
          <a:prstGeom prst="rect">
            <a:avLst/>
          </a:prstGeom>
        </p:spPr>
      </p:pic>
      <p:sp>
        <p:nvSpPr>
          <p:cNvPr id="7" name="Zástupný symbol pro obsah 2">
            <a:extLst>
              <a:ext uri="{FF2B5EF4-FFF2-40B4-BE49-F238E27FC236}">
                <a16:creationId xmlns:a16="http://schemas.microsoft.com/office/drawing/2014/main" id="{30BCD029-FB1F-404B-B975-FD38C64A845B}"/>
              </a:ext>
            </a:extLst>
          </p:cNvPr>
          <p:cNvSpPr>
            <a:spLocks noGrp="1"/>
          </p:cNvSpPr>
          <p:nvPr>
            <p:ph idx="1"/>
          </p:nvPr>
        </p:nvSpPr>
        <p:spPr>
          <a:xfrm>
            <a:off x="7871534" y="1704511"/>
            <a:ext cx="3643131" cy="4317999"/>
          </a:xfrm>
        </p:spPr>
        <p:txBody>
          <a:bodyPr>
            <a:normAutofit/>
          </a:bodyPr>
          <a:lstStyle/>
          <a:p>
            <a:r>
              <a:rPr lang="cs-CZ" dirty="0"/>
              <a:t>Příliš krátké koridory – jen 2m</a:t>
            </a:r>
          </a:p>
          <a:p>
            <a:r>
              <a:rPr lang="cs-CZ" dirty="0"/>
              <a:t>Mnoho lidí na malém prostoru – až 5 lidí/min.</a:t>
            </a:r>
          </a:p>
          <a:p>
            <a:r>
              <a:rPr lang="cs-CZ" dirty="0"/>
              <a:t>Vysoké riziko přeskočení koridoru a špatného startu</a:t>
            </a:r>
          </a:p>
          <a:p>
            <a:r>
              <a:rPr lang="cs-CZ" dirty="0"/>
              <a:t>Omezená koncentrace závodníků na svůj závod</a:t>
            </a:r>
          </a:p>
          <a:p>
            <a:endParaRPr lang="cs-CZ" dirty="0"/>
          </a:p>
        </p:txBody>
      </p:sp>
    </p:spTree>
    <p:extLst>
      <p:ext uri="{BB962C8B-B14F-4D97-AF65-F5344CB8AC3E}">
        <p14:creationId xmlns:p14="http://schemas.microsoft.com/office/powerpoint/2010/main" val="1777234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3E7F0-F276-4DE2-BB1E-5648D0D95392}"/>
              </a:ext>
            </a:extLst>
          </p:cNvPr>
          <p:cNvSpPr>
            <a:spLocks noGrp="1"/>
          </p:cNvSpPr>
          <p:nvPr>
            <p:ph type="title"/>
          </p:nvPr>
        </p:nvSpPr>
        <p:spPr/>
        <p:txBody>
          <a:bodyPr/>
          <a:lstStyle/>
          <a:p>
            <a:r>
              <a:rPr lang="cs-CZ" dirty="0"/>
              <a:t>Organizace startu - příklady</a:t>
            </a:r>
          </a:p>
        </p:txBody>
      </p:sp>
      <p:sp>
        <p:nvSpPr>
          <p:cNvPr id="7" name="Zástupný symbol pro obsah 2">
            <a:extLst>
              <a:ext uri="{FF2B5EF4-FFF2-40B4-BE49-F238E27FC236}">
                <a16:creationId xmlns:a16="http://schemas.microsoft.com/office/drawing/2014/main" id="{30BCD029-FB1F-404B-B975-FD38C64A845B}"/>
              </a:ext>
            </a:extLst>
          </p:cNvPr>
          <p:cNvSpPr>
            <a:spLocks noGrp="1"/>
          </p:cNvSpPr>
          <p:nvPr>
            <p:ph idx="1"/>
          </p:nvPr>
        </p:nvSpPr>
        <p:spPr>
          <a:xfrm>
            <a:off x="7871534" y="1628311"/>
            <a:ext cx="4077809" cy="4317999"/>
          </a:xfrm>
        </p:spPr>
        <p:txBody>
          <a:bodyPr>
            <a:normAutofit/>
          </a:bodyPr>
          <a:lstStyle/>
          <a:p>
            <a:r>
              <a:rPr lang="cs-CZ" dirty="0"/>
              <a:t>Příliš krátké koridory jen po 3 m</a:t>
            </a:r>
          </a:p>
          <a:p>
            <a:r>
              <a:rPr lang="cs-CZ" dirty="0"/>
              <a:t>Mnoho lidí na malém prostoru</a:t>
            </a:r>
          </a:p>
          <a:p>
            <a:pPr lvl="1"/>
            <a:r>
              <a:rPr lang="cs-CZ" dirty="0"/>
              <a:t>u E+A – až 8 lidí v minutě</a:t>
            </a:r>
            <a:br>
              <a:rPr lang="cs-CZ" dirty="0"/>
            </a:br>
            <a:r>
              <a:rPr lang="cs-CZ" dirty="0"/>
              <a:t>(24 lidí na 27m</a:t>
            </a:r>
            <a:r>
              <a:rPr lang="cs-CZ" baseline="30000" dirty="0"/>
              <a:t>2</a:t>
            </a:r>
            <a:r>
              <a:rPr lang="cs-CZ" dirty="0"/>
              <a:t> + pořadatelé)</a:t>
            </a:r>
          </a:p>
          <a:p>
            <a:pPr lvl="1"/>
            <a:r>
              <a:rPr lang="cs-CZ" dirty="0"/>
              <a:t>u C+ DH21A – až 15 lidí v minutě</a:t>
            </a:r>
            <a:br>
              <a:rPr lang="cs-CZ" dirty="0"/>
            </a:br>
            <a:r>
              <a:rPr lang="cs-CZ" dirty="0"/>
              <a:t>(45 lidí na 27m</a:t>
            </a:r>
            <a:r>
              <a:rPr lang="cs-CZ" baseline="30000" dirty="0"/>
              <a:t>2</a:t>
            </a:r>
            <a:r>
              <a:rPr lang="cs-CZ" dirty="0"/>
              <a:t> + pořadatelé)</a:t>
            </a:r>
          </a:p>
          <a:p>
            <a:r>
              <a:rPr lang="cs-CZ" dirty="0"/>
              <a:t>Vysoké riziko přeskočení koridoru a špatného startu</a:t>
            </a:r>
          </a:p>
          <a:p>
            <a:r>
              <a:rPr lang="cs-CZ" dirty="0"/>
              <a:t>Omezená koncentrace závodníků na svůj závod</a:t>
            </a:r>
          </a:p>
          <a:p>
            <a:endParaRPr lang="cs-CZ" dirty="0"/>
          </a:p>
        </p:txBody>
      </p:sp>
      <p:pic>
        <p:nvPicPr>
          <p:cNvPr id="10" name="Obrázek 9">
            <a:extLst>
              <a:ext uri="{FF2B5EF4-FFF2-40B4-BE49-F238E27FC236}">
                <a16:creationId xmlns:a16="http://schemas.microsoft.com/office/drawing/2014/main" id="{3A2F5B89-8775-407F-B59E-D24738C4501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1337" y="1628311"/>
            <a:ext cx="7046195" cy="4696289"/>
          </a:xfrm>
          <a:prstGeom prst="rect">
            <a:avLst/>
          </a:prstGeom>
        </p:spPr>
      </p:pic>
    </p:spTree>
    <p:extLst>
      <p:ext uri="{BB962C8B-B14F-4D97-AF65-F5344CB8AC3E}">
        <p14:creationId xmlns:p14="http://schemas.microsoft.com/office/powerpoint/2010/main" val="2948918250"/>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954</TotalTime>
  <Words>1786</Words>
  <Application>Microsoft Office PowerPoint</Application>
  <PresentationFormat>Širokoúhlá obrazovka</PresentationFormat>
  <Paragraphs>142</Paragraphs>
  <Slides>16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16</vt:i4>
      </vt:variant>
    </vt:vector>
  </HeadingPairs>
  <TitlesOfParts>
    <vt:vector size="21" baseType="lpstr">
      <vt:lpstr>Arial</vt:lpstr>
      <vt:lpstr>Trebuchet MS</vt:lpstr>
      <vt:lpstr>Wingdings</vt:lpstr>
      <vt:lpstr>Wingdings 3</vt:lpstr>
      <vt:lpstr>Fazeta</vt:lpstr>
      <vt:lpstr>Organizace startu</vt:lpstr>
      <vt:lpstr>Organizace startu</vt:lpstr>
      <vt:lpstr>Organizace startu – Pravidla</vt:lpstr>
      <vt:lpstr>Organizace startu – Pravidla</vt:lpstr>
      <vt:lpstr>Organizace startu - příprava</vt:lpstr>
      <vt:lpstr>Organizace startu - příprava</vt:lpstr>
      <vt:lpstr>Organizace startu - plánek</vt:lpstr>
      <vt:lpstr>Organizace startu - příklady</vt:lpstr>
      <vt:lpstr>Organizace startu - příklady</vt:lpstr>
      <vt:lpstr>Organizace startu - příklady</vt:lpstr>
      <vt:lpstr>Organizace startu – návod pro pořadatele</vt:lpstr>
      <vt:lpstr>Organizace startu – návod pro pořadatele</vt:lpstr>
      <vt:lpstr>Organizace startu – možné problémy</vt:lpstr>
      <vt:lpstr>Organizace startu – možné problémy</vt:lpstr>
      <vt:lpstr>Organizace startu štafet</vt:lpstr>
      <vt:lpstr>Organizace startu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Organizace startu</dc:title>
  <dc:creator>Pernička Petr</dc:creator>
  <cp:lastModifiedBy>Pernička Petr</cp:lastModifiedBy>
  <cp:revision>55</cp:revision>
  <cp:lastPrinted>2021-12-03T21:08:06Z</cp:lastPrinted>
  <dcterms:created xsi:type="dcterms:W3CDTF">2021-11-10T07:21:45Z</dcterms:created>
  <dcterms:modified xsi:type="dcterms:W3CDTF">2021-12-09T07:38:47Z</dcterms:modified>
</cp:coreProperties>
</file>