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1" r:id="rId4"/>
    <p:sldId id="264" r:id="rId5"/>
    <p:sldId id="265" r:id="rId6"/>
    <p:sldId id="262" r:id="rId7"/>
    <p:sldId id="269" r:id="rId8"/>
    <p:sldId id="274" r:id="rId9"/>
    <p:sldId id="258" r:id="rId10"/>
    <p:sldId id="261" r:id="rId11"/>
    <p:sldId id="281" r:id="rId12"/>
    <p:sldId id="282" r:id="rId13"/>
    <p:sldId id="284" r:id="rId14"/>
    <p:sldId id="285" r:id="rId15"/>
    <p:sldId id="266" r:id="rId16"/>
    <p:sldId id="259" r:id="rId17"/>
    <p:sldId id="286" r:id="rId18"/>
    <p:sldId id="287" r:id="rId19"/>
    <p:sldId id="288" r:id="rId20"/>
    <p:sldId id="276" r:id="rId21"/>
    <p:sldId id="267" r:id="rId22"/>
    <p:sldId id="270" r:id="rId23"/>
    <p:sldId id="289" r:id="rId24"/>
    <p:sldId id="290" r:id="rId25"/>
    <p:sldId id="283" r:id="rId26"/>
    <p:sldId id="268" r:id="rId27"/>
    <p:sldId id="292" r:id="rId28"/>
    <p:sldId id="272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3D9"/>
    <a:srgbClr val="E6E6E6"/>
    <a:srgbClr val="D7E2E6"/>
    <a:srgbClr val="DCE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2F97-93E2-44CA-8696-B18CBADE6EF0}" type="datetimeFigureOut">
              <a:rPr lang="cs-CZ" smtClean="0"/>
              <a:t>18.11.2020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F4A0A-06B6-4900-A648-17261F5396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42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6C6A6-03E2-4617-918C-A646AF38E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FAA046-4E38-40A3-AF37-A31A6014A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ACC785-90A8-4FB3-A797-E66995E6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A0C5-9187-4026-9A79-36CD9ED9F259}" type="datetime1">
              <a:rPr lang="cs-CZ" smtClean="0"/>
              <a:t>18.11.2020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0D70C6-A494-4D1E-BAAD-FF5F140D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113D9E-C9E1-43AE-8A14-C8D5CD90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19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3B272-6A51-4DF0-9707-7077470E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41BA88-39E4-45C0-9B70-04A7E83DD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C3A16-F5AB-42D5-A0A2-0D5EEF7C2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DD27-502B-4CBE-8F21-42DD7C570602}" type="datetime1">
              <a:rPr lang="cs-CZ" smtClean="0"/>
              <a:t>18.11.2020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7ACAE5-D574-4875-BB32-F0A42F58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A96E89-68D8-4121-8FD4-820A361F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69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BF9303-D1F5-4CAC-938E-0CD35FB2E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2464EFE-A322-4CB3-B95E-B08D7E15B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0974E6-D415-45D6-90F8-9E0022F4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272E-3717-4199-B990-DF61F066994A}" type="datetime1">
              <a:rPr lang="cs-CZ" smtClean="0"/>
              <a:t>18.11.2020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FCA9C0-6DF6-431D-97B7-D696F67C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703E81-350C-4B89-85D2-9A2670B9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932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45590-BEB5-4648-A17E-D98FA728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15BC09-68BC-473E-AA31-A00118678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14FB51-771F-4192-84A8-E73B4E97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7DA-7886-4753-8DDD-F33D3C01E737}" type="datetime1">
              <a:rPr lang="cs-CZ" smtClean="0"/>
              <a:t>18.11.2020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A67EE7-1102-4EB6-A2BA-21188581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81C88E-7373-43D7-8F54-5C660D3D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908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68823-95B6-4698-AAA3-3A4B8291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AE9B2F-023D-4E97-84FB-357E64A3F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DC1658-3DD3-4289-98A6-817488CFC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0C7C-6605-4723-97E8-189EC3EC208C}" type="datetime1">
              <a:rPr lang="cs-CZ" smtClean="0"/>
              <a:t>18.11.2020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853BED-1F29-4F56-87E0-15FF149B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FD8CD3-2E0F-4F49-B031-4BA961F9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16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F45AC-B096-4467-AB41-268ED8BC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BA7F41-24E2-4417-B943-5E4F85E58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FD0534D-2451-4A24-A45F-477E7278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3CBC8B-4545-4784-AA1A-247B8C0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3E88-B314-4FDA-958F-DB7B46C06281}" type="datetime1">
              <a:rPr lang="cs-CZ" smtClean="0"/>
              <a:t>18.11.2020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3F9824-22F6-4588-9617-014AD4C8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53ED33-53BB-4CAE-BF4A-62619682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72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D2397-B9BF-4D8F-9B6C-64826030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5A2F7D2-DCAC-4B93-B098-8FEA8193D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486C8E5-A6E3-4830-8812-768BE9CE1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6D66BCF-6552-4A3A-A1A5-1771287B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5F6B163-0B9F-4E04-95A2-2F9550695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7A19367-F7EC-47EF-9BC6-DDC8C8F9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76134-17A7-48F0-960F-19E26C4D8B0D}" type="datetime1">
              <a:rPr lang="cs-CZ" smtClean="0"/>
              <a:t>18.11.2020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EA07114-DD22-446E-9B8A-5B653ED5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39CFD68-6C75-4217-B898-2D673AC0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19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16FB1-C802-479D-AC29-6EBA94C0A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3E00568-14A0-47E0-9A81-5D7FA5E9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64AC-C261-43FC-AB2B-EE7C727F64E5}" type="datetime1">
              <a:rPr lang="cs-CZ" smtClean="0"/>
              <a:t>18.11.2020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DB7E29-752B-49F7-AB83-760A096F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3AF0A8-F616-42E0-8DCF-E00A0933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99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1A6962C-BC17-402D-9207-8CE3F643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EE528-4CCC-4863-ABA7-76C2665AD970}" type="datetime1">
              <a:rPr lang="cs-CZ" smtClean="0"/>
              <a:t>18.11.2020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D647393-8E1D-4018-BFD2-65E783A1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17F693-1A62-4DA1-B1BF-451C7038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53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EAE14-DBA3-4468-9BEE-161B0B6F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B7AC71-1788-4B46-B310-6AE03C14D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C228FE8-DF58-4E39-9F7D-C77ED22FC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3D939D4-C1BE-493E-BE5B-F0BF47E5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2116-F8A5-49EE-8EA1-D87A008E2794}" type="datetime1">
              <a:rPr lang="cs-CZ" smtClean="0"/>
              <a:t>18.11.2020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76AA00-0442-4212-A537-C6AD42562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78CDEB-A6C0-4A9E-B85B-9A3FB6D0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02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CACCF-B15D-4FC7-8BD1-5A91BC13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F052D88-CFAD-4EC0-B67E-F3CDD5B50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FD55EC8-276D-40CB-A2A2-F84918B0F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78CFB8-E17C-462F-AB4D-4774D5A2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1F41-4FB2-406D-BCB3-45BFA96CEA21}" type="datetime1">
              <a:rPr lang="cs-CZ" smtClean="0"/>
              <a:t>18.11.2020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9BDE38-E582-4AA0-B550-1793384D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8F2028-A850-40E3-9B49-305A3713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79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78B0586-6599-42B5-9ACE-EEB57688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6B0BCF-4811-44FA-BC6C-8941E00A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64EB2A-993B-4F63-BDE4-21AD75ED4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F1C-30EC-445F-B5F7-242FA07E18BC}" type="datetime1">
              <a:rPr lang="cs-CZ" smtClean="0"/>
              <a:t>18.11.2020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725CFB-2E8A-4CAD-86BC-18524E304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CA5553-A425-452E-A329-A0D062C57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9F575-8445-40E4-816F-A32BAE5132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60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dc.nal.usda.gov/" TargetMode="External"/><Relationship Id="rId2" Type="http://schemas.openxmlformats.org/officeDocument/2006/relationships/hyperlink" Target="https://www.kaloricketabulky.cz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bklub.cz/clanek/energeticky-vydej-pri-pohybovych-aktivitach/" TargetMode="External"/><Relationship Id="rId7" Type="http://schemas.openxmlformats.org/officeDocument/2006/relationships/image" Target="../media/image33.jpeg"/><Relationship Id="rId2" Type="http://schemas.openxmlformats.org/officeDocument/2006/relationships/hyperlink" Target="https://is.muni.cz/el/1451/podzim2012/bk1113/zvyklosti_priprava_malnutric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netdiary.com/the-benefits-of-eating-protein.html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health.harvard.edu/staying-healthy/know-the-facts-about-fats" TargetMode="External"/><Relationship Id="rId2" Type="http://schemas.openxmlformats.org/officeDocument/2006/relationships/hyperlink" Target="https://www.flaticon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rt.org/en/healthy-living/healthy-eating/eat-smart/nutrition-basics/carbohydrates" TargetMode="External"/><Relationship Id="rId5" Type="http://schemas.openxmlformats.org/officeDocument/2006/relationships/hyperlink" Target="https://www.svetbehu.cz/sacharidova-superkompenzace-mocna-zbran-pro-maraton-a-dal/" TargetMode="External"/><Relationship Id="rId10" Type="http://schemas.openxmlformats.org/officeDocument/2006/relationships/hyperlink" Target="https://terraexpert.cz/cropped-drinking-water-jpg/" TargetMode="External"/><Relationship Id="rId4" Type="http://schemas.openxmlformats.org/officeDocument/2006/relationships/hyperlink" Target="https://bodytec-chomutov.cz/proc-chodit-na-ems-trenink-pravidelne-aneb-o-principu-superkompenzace/" TargetMode="External"/><Relationship Id="rId9" Type="http://schemas.openxmlformats.org/officeDocument/2006/relationships/hyperlink" Target="https://www.luxurylifestylemag.co.uk/food-and-drink/everything-you-need-to-know-about-micronutrients-to-stay-healthy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zu.cz/uploads/documents/czzp/vyziva/Pyramida_v_ivy.pdf" TargetMode="External"/><Relationship Id="rId4" Type="http://schemas.openxmlformats.org/officeDocument/2006/relationships/hyperlink" Target="http://www.vyzivaspol.cz/vyzivova-doporuceni-pro-obyvatelstvo-ceske-republik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50B35-F176-4A73-8EFD-87D2D046A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65772"/>
            <a:ext cx="9144000" cy="2387600"/>
          </a:xfrm>
        </p:spPr>
        <p:txBody>
          <a:bodyPr/>
          <a:lstStyle/>
          <a:p>
            <a:r>
              <a:rPr lang="cs-CZ" b="1" dirty="0"/>
              <a:t>Jak složit jídelníček orientačního běžce?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BE584F-8C7F-465C-91F3-7F2619F17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077805"/>
            <a:ext cx="9144000" cy="1655762"/>
          </a:xfrm>
        </p:spPr>
        <p:txBody>
          <a:bodyPr/>
          <a:lstStyle/>
          <a:p>
            <a:r>
              <a:rPr lang="cs-CZ" dirty="0"/>
              <a:t>Petra Koporová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9722CBB-052F-4649-A02F-58F4F5C5EF3D}"/>
              </a:ext>
            </a:extLst>
          </p:cNvPr>
          <p:cNvGrpSpPr/>
          <p:nvPr/>
        </p:nvGrpSpPr>
        <p:grpSpPr>
          <a:xfrm>
            <a:off x="0" y="0"/>
            <a:ext cx="3879227" cy="6858000"/>
            <a:chOff x="0" y="0"/>
            <a:chExt cx="3879227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8A80326-E3C5-4D57-B7F0-0516245A4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9"/>
            <a:stretch/>
          </p:blipFill>
          <p:spPr>
            <a:xfrm>
              <a:off x="0" y="0"/>
              <a:ext cx="3856383" cy="6858000"/>
            </a:xfrm>
            <a:prstGeom prst="rect">
              <a:avLst/>
            </a:prstGeom>
          </p:spPr>
        </p:pic>
        <p:pic>
          <p:nvPicPr>
            <p:cNvPr id="4098" name="Picture 2" descr="Moscompass 3 Stable palcová od 1 199 Kč - Heureka.cz">
              <a:extLst>
                <a:ext uri="{FF2B5EF4-FFF2-40B4-BE49-F238E27FC236}">
                  <a16:creationId xmlns:a16="http://schemas.microsoft.com/office/drawing/2014/main" id="{EFEF158C-28C3-455D-AADF-19A5B812B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90385" l="8460" r="90889">
                          <a14:foregroundMark x1="28850" y1="90171" x2="34707" y2="90385"/>
                          <a14:foregroundMark x1="86551" y1="49145" x2="85900" y2="49145"/>
                          <a14:foregroundMark x1="90456" y1="38675" x2="91106" y2="40171"/>
                          <a14:foregroundMark x1="77007" y1="54060" x2="63098" y2="64547"/>
                          <a14:foregroundMark x1="61014" y1="65476" x2="71584" y2="53205"/>
                          <a14:foregroundMark x1="71584" y1="53205" x2="77007" y2="52350"/>
                          <a14:foregroundMark x1="13449" y1="51282" x2="8460" y2="70940"/>
                          <a14:foregroundMark x1="8460" y1="70940" x2="13015" y2="54060"/>
                          <a14:foregroundMark x1="52711" y1="71154" x2="56182" y2="52137"/>
                          <a14:foregroundMark x1="56182" y1="52137" x2="52278" y2="70085"/>
                          <a14:backgroundMark x1="57267" y1="69658" x2="66377" y2="65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37" y="4324435"/>
              <a:ext cx="2471737" cy="2509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hip Si-Card SIAC Sportident, Air+ funcionality | SPORTident cards and  accessories | ALL4o.com">
              <a:extLst>
                <a:ext uri="{FF2B5EF4-FFF2-40B4-BE49-F238E27FC236}">
                  <a16:creationId xmlns:a16="http://schemas.microsoft.com/office/drawing/2014/main" id="{B56291C2-7664-4253-9D95-017396486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50" b="94625" l="10000" r="90000">
                          <a14:foregroundMark x1="41500" y1="10250" x2="44875" y2="3875"/>
                          <a14:foregroundMark x1="44875" y1="3875" x2="51750" y2="2250"/>
                          <a14:foregroundMark x1="51750" y1="2250" x2="56375" y2="8250"/>
                          <a14:foregroundMark x1="56375" y1="8250" x2="48875" y2="10750"/>
                          <a14:foregroundMark x1="48875" y1="10750" x2="41750" y2="10250"/>
                          <a14:foregroundMark x1="41750" y1="10250" x2="41750" y2="10250"/>
                          <a14:foregroundMark x1="42375" y1="5875" x2="48500" y2="2250"/>
                          <a14:foregroundMark x1="48500" y1="2250" x2="54875" y2="5250"/>
                          <a14:foregroundMark x1="54875" y1="5250" x2="42375" y2="5875"/>
                          <a14:foregroundMark x1="35500" y1="90375" x2="46625" y2="90000"/>
                          <a14:foregroundMark x1="46625" y1="90000" x2="56625" y2="90375"/>
                          <a14:foregroundMark x1="56625" y1="90375" x2="53750" y2="97125"/>
                          <a14:foregroundMark x1="53750" y1="97125" x2="45750" y2="97875"/>
                          <a14:foregroundMark x1="45750" y1="97875" x2="38750" y2="94625"/>
                          <a14:foregroundMark x1="38750" y1="94625" x2="35500" y2="9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7382">
              <a:off x="2568222" y="659392"/>
              <a:ext cx="1311005" cy="131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4105B9-867E-4345-8054-40F05863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20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E92FD-0BB4-4C73-B8A2-27EE690F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896" y="363946"/>
            <a:ext cx="10515600" cy="1325563"/>
          </a:xfrm>
        </p:spPr>
        <p:txBody>
          <a:bodyPr/>
          <a:lstStyle/>
          <a:p>
            <a:r>
              <a:rPr lang="cs-CZ" b="1" dirty="0"/>
              <a:t>Základní složky stravy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0AC16-B5BD-4A1C-8E26-3027BE63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1192"/>
            <a:ext cx="10515600" cy="4351338"/>
          </a:xfrm>
        </p:spPr>
        <p:txBody>
          <a:bodyPr/>
          <a:lstStyle/>
          <a:p>
            <a:r>
              <a:rPr lang="cs-CZ" dirty="0"/>
              <a:t>Rychlý zdroj energie</a:t>
            </a:r>
          </a:p>
          <a:p>
            <a:r>
              <a:rPr lang="cs-CZ" dirty="0"/>
              <a:t>V krvi (glukóza) / ve svalech a játrech (glykogen)</a:t>
            </a:r>
          </a:p>
          <a:p>
            <a:r>
              <a:rPr lang="cs-CZ" b="1" dirty="0"/>
              <a:t>6 </a:t>
            </a:r>
            <a:r>
              <a:rPr lang="cs-CZ" dirty="0"/>
              <a:t>–</a:t>
            </a:r>
            <a:r>
              <a:rPr lang="cs-CZ" b="1" dirty="0"/>
              <a:t> 10 g / 1 kilogram tělesné hmotnosti</a:t>
            </a:r>
            <a:r>
              <a:rPr lang="cs-CZ" dirty="0"/>
              <a:t> (vytrvalostní sporty)</a:t>
            </a:r>
          </a:p>
          <a:p>
            <a:r>
              <a:rPr lang="cs-CZ" dirty="0"/>
              <a:t>Komplexní sacharidy (vločky, rýže, luštěniny, celozrnné pečivo) </a:t>
            </a:r>
            <a:br>
              <a:rPr lang="cs-CZ" dirty="0"/>
            </a:br>
            <a:r>
              <a:rPr lang="cs-CZ" dirty="0"/>
              <a:t>=&gt; v průběhu dne</a:t>
            </a:r>
          </a:p>
          <a:p>
            <a:r>
              <a:rPr lang="cs-CZ" dirty="0"/>
              <a:t>Jednoduché sacharidy (cukr, sportovní nápoje a přípravky, tyčinky) </a:t>
            </a:r>
            <a:br>
              <a:rPr lang="cs-CZ" dirty="0"/>
            </a:br>
            <a:r>
              <a:rPr lang="cs-CZ" dirty="0"/>
              <a:t>=&gt; v těsné návaznosti na sport. zátěž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E10BFEA-A29A-4B0D-ABBD-913EB1DC902F}"/>
              </a:ext>
            </a:extLst>
          </p:cNvPr>
          <p:cNvGrpSpPr/>
          <p:nvPr/>
        </p:nvGrpSpPr>
        <p:grpSpPr>
          <a:xfrm>
            <a:off x="717297" y="295301"/>
            <a:ext cx="1935115" cy="1462855"/>
            <a:chOff x="6366000" y="161423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F18C705E-848C-4FFD-A02F-BA63303AB29E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AF52A8-843F-409D-B208-AB9E107069FD}"/>
                </a:ext>
              </a:extLst>
            </p:cNvPr>
            <p:cNvSpPr txBox="1"/>
            <p:nvPr/>
          </p:nvSpPr>
          <p:spPr>
            <a:xfrm>
              <a:off x="7010868" y="695445"/>
              <a:ext cx="1481825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5EF8B98-FB7A-48C5-AAA9-39F560A12848}"/>
              </a:ext>
            </a:extLst>
          </p:cNvPr>
          <p:cNvSpPr txBox="1">
            <a:spLocks/>
          </p:cNvSpPr>
          <p:nvPr/>
        </p:nvSpPr>
        <p:spPr>
          <a:xfrm>
            <a:off x="2652412" y="1590751"/>
            <a:ext cx="1840075" cy="5632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Sacharidy</a:t>
            </a:r>
          </a:p>
        </p:txBody>
      </p:sp>
      <p:pic>
        <p:nvPicPr>
          <p:cNvPr id="1026" name="Picture 2" descr="Selection of complex carbohydrates sources on wood background">
            <a:extLst>
              <a:ext uri="{FF2B5EF4-FFF2-40B4-BE49-F238E27FC236}">
                <a16:creationId xmlns:a16="http://schemas.microsoft.com/office/drawing/2014/main" id="{E3FAA2AC-8887-4686-87D8-76C3F95A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972" y="1033547"/>
            <a:ext cx="3581251" cy="2014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F71D3BD-5122-4954-9EB8-A4246EF0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021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E92FD-0BB4-4C73-B8A2-27EE690F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896" y="363946"/>
            <a:ext cx="10515600" cy="1325563"/>
          </a:xfrm>
        </p:spPr>
        <p:txBody>
          <a:bodyPr/>
          <a:lstStyle/>
          <a:p>
            <a:r>
              <a:rPr lang="cs-CZ" b="1" dirty="0"/>
              <a:t>Základní složky stravy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0AC16-B5BD-4A1C-8E26-3027BE63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1192"/>
            <a:ext cx="10515600" cy="4351338"/>
          </a:xfrm>
        </p:spPr>
        <p:txBody>
          <a:bodyPr/>
          <a:lstStyle/>
          <a:p>
            <a:r>
              <a:rPr lang="cs-CZ" dirty="0"/>
              <a:t>Dlouhodobá zásoba energie</a:t>
            </a:r>
          </a:p>
          <a:p>
            <a:r>
              <a:rPr lang="cs-CZ" dirty="0"/>
              <a:t>V krvi (TAG) / v podkoží / v útrobách</a:t>
            </a:r>
          </a:p>
          <a:p>
            <a:r>
              <a:rPr lang="cs-CZ" b="1" dirty="0"/>
              <a:t>25 – 30 % přijaté energie</a:t>
            </a:r>
            <a:endParaRPr lang="cs-CZ" dirty="0"/>
          </a:p>
          <a:p>
            <a:r>
              <a:rPr lang="cs-CZ" dirty="0"/>
              <a:t>Nasycené mastné kyseliny (živočišné tuky)</a:t>
            </a:r>
            <a:br>
              <a:rPr lang="cs-CZ" dirty="0"/>
            </a:br>
            <a:r>
              <a:rPr lang="cs-CZ" dirty="0"/>
              <a:t>=&gt; maximálně 1/3</a:t>
            </a:r>
          </a:p>
          <a:p>
            <a:r>
              <a:rPr lang="cs-CZ" dirty="0"/>
              <a:t>Nenasycené mastné kyseliny (PUFA a MUFA) – rostlinné oleje, ořechy, ryby</a:t>
            </a:r>
            <a:br>
              <a:rPr lang="cs-CZ" dirty="0"/>
            </a:br>
            <a:r>
              <a:rPr lang="cs-CZ" dirty="0"/>
              <a:t>=&gt; minimálně 2/3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E10BFEA-A29A-4B0D-ABBD-913EB1DC902F}"/>
              </a:ext>
            </a:extLst>
          </p:cNvPr>
          <p:cNvGrpSpPr/>
          <p:nvPr/>
        </p:nvGrpSpPr>
        <p:grpSpPr>
          <a:xfrm>
            <a:off x="717297" y="295301"/>
            <a:ext cx="1935115" cy="1462855"/>
            <a:chOff x="6366000" y="161423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F18C705E-848C-4FFD-A02F-BA63303AB29E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AF52A8-843F-409D-B208-AB9E107069FD}"/>
                </a:ext>
              </a:extLst>
            </p:cNvPr>
            <p:cNvSpPr txBox="1"/>
            <p:nvPr/>
          </p:nvSpPr>
          <p:spPr>
            <a:xfrm>
              <a:off x="7010868" y="695445"/>
              <a:ext cx="1481825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5EF8B98-FB7A-48C5-AAA9-39F560A12848}"/>
              </a:ext>
            </a:extLst>
          </p:cNvPr>
          <p:cNvSpPr txBox="1">
            <a:spLocks/>
          </p:cNvSpPr>
          <p:nvPr/>
        </p:nvSpPr>
        <p:spPr>
          <a:xfrm>
            <a:off x="2652412" y="1590751"/>
            <a:ext cx="1840075" cy="56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Tuky</a:t>
            </a:r>
          </a:p>
        </p:txBody>
      </p:sp>
      <p:pic>
        <p:nvPicPr>
          <p:cNvPr id="2050" name="Picture 2" descr="https://www.health.harvard.edu/media/content/images/p4_GoodFat_ML_gi909714346.jpg">
            <a:extLst>
              <a:ext uri="{FF2B5EF4-FFF2-40B4-BE49-F238E27FC236}">
                <a16:creationId xmlns:a16="http://schemas.microsoft.com/office/drawing/2014/main" id="{A90F3718-1EE8-4B18-A563-008CE834A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128" y="759463"/>
            <a:ext cx="3326938" cy="2204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284C49D-9268-4EB4-A340-20496830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94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E92FD-0BB4-4C73-B8A2-27EE690F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896" y="363946"/>
            <a:ext cx="10515600" cy="1325563"/>
          </a:xfrm>
        </p:spPr>
        <p:txBody>
          <a:bodyPr/>
          <a:lstStyle/>
          <a:p>
            <a:r>
              <a:rPr lang="cs-CZ" b="1" dirty="0"/>
              <a:t>Základní složky stravy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0AC16-B5BD-4A1C-8E26-3027BE63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1192"/>
            <a:ext cx="10515600" cy="4351338"/>
          </a:xfrm>
        </p:spPr>
        <p:txBody>
          <a:bodyPr/>
          <a:lstStyle/>
          <a:p>
            <a:r>
              <a:rPr lang="cs-CZ" dirty="0"/>
              <a:t>Svaly, kolagen, hormony, enzymy, imunoglobuliny </a:t>
            </a:r>
          </a:p>
          <a:p>
            <a:r>
              <a:rPr lang="cs-CZ" b="1" dirty="0"/>
              <a:t>1,2 – 1,6 g bílkovin / 1 kg tělesné hmotnosti za den </a:t>
            </a:r>
            <a:r>
              <a:rPr lang="cs-CZ" dirty="0"/>
              <a:t>(závislé zejména na věku)</a:t>
            </a:r>
          </a:p>
          <a:p>
            <a:r>
              <a:rPr lang="cs-CZ" dirty="0"/>
              <a:t>Esenciální větvené aminokyseliny (BCAA) – regenerace po výkonu</a:t>
            </a:r>
          </a:p>
          <a:p>
            <a:r>
              <a:rPr lang="cs-CZ" dirty="0"/>
              <a:t>Živočišné (maso, mléko, vejce) =&gt; plnohodnotné</a:t>
            </a:r>
          </a:p>
          <a:p>
            <a:r>
              <a:rPr lang="cs-CZ" dirty="0"/>
              <a:t>Rostlinné (luštěniny, obilniny, ořechy, sója) =&gt; neplnohodnotné </a:t>
            </a:r>
            <a:br>
              <a:rPr lang="cs-CZ" dirty="0"/>
            </a:br>
            <a:r>
              <a:rPr lang="cs-CZ" dirty="0"/>
              <a:t>=&gt; vhodná kombinace luštěniny + obilniny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E10BFEA-A29A-4B0D-ABBD-913EB1DC902F}"/>
              </a:ext>
            </a:extLst>
          </p:cNvPr>
          <p:cNvGrpSpPr/>
          <p:nvPr/>
        </p:nvGrpSpPr>
        <p:grpSpPr>
          <a:xfrm>
            <a:off x="717297" y="295301"/>
            <a:ext cx="1935115" cy="1462855"/>
            <a:chOff x="6366000" y="161423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F18C705E-848C-4FFD-A02F-BA63303AB29E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AF52A8-843F-409D-B208-AB9E107069FD}"/>
                </a:ext>
              </a:extLst>
            </p:cNvPr>
            <p:cNvSpPr txBox="1"/>
            <p:nvPr/>
          </p:nvSpPr>
          <p:spPr>
            <a:xfrm>
              <a:off x="7010868" y="695445"/>
              <a:ext cx="1481825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5EF8B98-FB7A-48C5-AAA9-39F560A12848}"/>
              </a:ext>
            </a:extLst>
          </p:cNvPr>
          <p:cNvSpPr txBox="1">
            <a:spLocks/>
          </p:cNvSpPr>
          <p:nvPr/>
        </p:nvSpPr>
        <p:spPr>
          <a:xfrm>
            <a:off x="2652412" y="1590751"/>
            <a:ext cx="1840075" cy="56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Bílkoviny</a:t>
            </a:r>
          </a:p>
        </p:txBody>
      </p:sp>
      <p:pic>
        <p:nvPicPr>
          <p:cNvPr id="3074" name="Picture 2" descr="The benefits of eating protein">
            <a:extLst>
              <a:ext uri="{FF2B5EF4-FFF2-40B4-BE49-F238E27FC236}">
                <a16:creationId xmlns:a16="http://schemas.microsoft.com/office/drawing/2014/main" id="{3D8D6676-9203-48C4-8FC6-EE618D53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513" y="779198"/>
            <a:ext cx="3134167" cy="2090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0B99037-185B-4558-97D1-9B188961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174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E92FD-0BB4-4C73-B8A2-27EE690F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896" y="363946"/>
            <a:ext cx="10515600" cy="1325563"/>
          </a:xfrm>
        </p:spPr>
        <p:txBody>
          <a:bodyPr/>
          <a:lstStyle/>
          <a:p>
            <a:r>
              <a:rPr lang="cs-CZ" b="1" dirty="0"/>
              <a:t>Základní složky stravy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0AC16-B5BD-4A1C-8E26-3027BE63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119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Vitaminy (A, D, E, K, B, C, H)</a:t>
            </a:r>
          </a:p>
          <a:p>
            <a:r>
              <a:rPr lang="cs-CZ" dirty="0"/>
              <a:t>Minerály (sodík, draslík, hořčík, vápník, fosfor, železo, jód, zinek, měď, selen, …)</a:t>
            </a:r>
          </a:p>
          <a:p>
            <a:r>
              <a:rPr lang="cs-CZ" dirty="0" err="1"/>
              <a:t>Fytonutrienty</a:t>
            </a:r>
            <a:r>
              <a:rPr lang="cs-CZ" dirty="0"/>
              <a:t> (</a:t>
            </a:r>
            <a:r>
              <a:rPr lang="cs-CZ" dirty="0" err="1"/>
              <a:t>flavonoidy</a:t>
            </a:r>
            <a:r>
              <a:rPr lang="cs-CZ" dirty="0"/>
              <a:t>, </a:t>
            </a:r>
            <a:r>
              <a:rPr lang="cs-CZ" dirty="0" err="1"/>
              <a:t>betaglukany</a:t>
            </a:r>
            <a:r>
              <a:rPr lang="cs-CZ" dirty="0"/>
              <a:t>, fytohormony)</a:t>
            </a:r>
          </a:p>
          <a:p>
            <a:r>
              <a:rPr lang="cs-CZ" b="1" dirty="0"/>
              <a:t>Z dlouhodobého hlediska nutné pokrytí všech </a:t>
            </a:r>
            <a:r>
              <a:rPr lang="cs-CZ" b="1" dirty="0" err="1"/>
              <a:t>mikronutrientů</a:t>
            </a:r>
            <a:r>
              <a:rPr lang="cs-CZ" b="1" dirty="0"/>
              <a:t> pro zdraví a vysokou výkonnost</a:t>
            </a:r>
            <a:endParaRPr lang="cs-CZ" dirty="0"/>
          </a:p>
          <a:p>
            <a:r>
              <a:rPr lang="cs-CZ" dirty="0"/>
              <a:t>Ve sportovní oblasti: sodík, hořčík 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E10BFEA-A29A-4B0D-ABBD-913EB1DC902F}"/>
              </a:ext>
            </a:extLst>
          </p:cNvPr>
          <p:cNvGrpSpPr/>
          <p:nvPr/>
        </p:nvGrpSpPr>
        <p:grpSpPr>
          <a:xfrm>
            <a:off x="717297" y="295301"/>
            <a:ext cx="1935115" cy="1462855"/>
            <a:chOff x="6366000" y="161423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F18C705E-848C-4FFD-A02F-BA63303AB29E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AF52A8-843F-409D-B208-AB9E107069FD}"/>
                </a:ext>
              </a:extLst>
            </p:cNvPr>
            <p:cNvSpPr txBox="1"/>
            <p:nvPr/>
          </p:nvSpPr>
          <p:spPr>
            <a:xfrm>
              <a:off x="7010868" y="695445"/>
              <a:ext cx="1481825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5EF8B98-FB7A-48C5-AAA9-39F560A12848}"/>
              </a:ext>
            </a:extLst>
          </p:cNvPr>
          <p:cNvSpPr txBox="1">
            <a:spLocks/>
          </p:cNvSpPr>
          <p:nvPr/>
        </p:nvSpPr>
        <p:spPr>
          <a:xfrm>
            <a:off x="2652412" y="1590751"/>
            <a:ext cx="3134167" cy="56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>
                <a:solidFill>
                  <a:srgbClr val="FF0000"/>
                </a:solidFill>
              </a:rPr>
              <a:t>Mikronutrienty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s://www.luxurylifestylemag.co.uk/wp-content/uploads/2019/06/bigstock-Natural-Food-Sources-Of-Potass-279924973.jpg">
            <a:extLst>
              <a:ext uri="{FF2B5EF4-FFF2-40B4-BE49-F238E27FC236}">
                <a16:creationId xmlns:a16="http://schemas.microsoft.com/office/drawing/2014/main" id="{E248F471-5788-4503-A991-52969994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401" y="1187465"/>
            <a:ext cx="3893822" cy="1787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F316389-11FC-4CCA-98F3-B45D7780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5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E92FD-0BB4-4C73-B8A2-27EE690F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896" y="363946"/>
            <a:ext cx="10515600" cy="1325563"/>
          </a:xfrm>
        </p:spPr>
        <p:txBody>
          <a:bodyPr/>
          <a:lstStyle/>
          <a:p>
            <a:r>
              <a:rPr lang="cs-CZ" b="1" dirty="0"/>
              <a:t>Základní složky stravy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0AC16-B5BD-4A1C-8E26-3027BE63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119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Tvoří 55 – 60 % tělesné hmotnosti</a:t>
            </a:r>
          </a:p>
          <a:p>
            <a:r>
              <a:rPr lang="cs-CZ" dirty="0"/>
              <a:t>Vnitrobuněčná a mimobuněčná</a:t>
            </a:r>
          </a:p>
          <a:p>
            <a:r>
              <a:rPr lang="cs-CZ" dirty="0"/>
              <a:t>Příjem velmi individuální (závisí na pohlaví, hmotnosti, zátěži, venkovní teplotě a vlhkosti)</a:t>
            </a:r>
          </a:p>
          <a:p>
            <a:r>
              <a:rPr lang="cs-CZ" dirty="0">
                <a:sym typeface="Wingdings" panose="05000000000000000000" pitchFamily="2" charset="2"/>
              </a:rPr>
              <a:t>Hydratace: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Hypotonické nápoje </a:t>
            </a:r>
            <a:r>
              <a:rPr lang="cs-CZ" dirty="0">
                <a:sym typeface="Wingdings" panose="05000000000000000000" pitchFamily="2" charset="2"/>
              </a:rPr>
              <a:t>(do 7 g SACH/ decilitr)</a:t>
            </a:r>
          </a:p>
          <a:p>
            <a:r>
              <a:rPr lang="cs-CZ" dirty="0">
                <a:sym typeface="Wingdings" panose="05000000000000000000" pitchFamily="2" charset="2"/>
              </a:rPr>
              <a:t>Zdroj energie: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Hypertonické nápoje </a:t>
            </a:r>
            <a:r>
              <a:rPr lang="cs-CZ" dirty="0">
                <a:sym typeface="Wingdings" panose="05000000000000000000" pitchFamily="2" charset="2"/>
              </a:rPr>
              <a:t>(nejčastěji jako regenerace po zátěži)</a:t>
            </a:r>
          </a:p>
          <a:p>
            <a:r>
              <a:rPr lang="cs-CZ" dirty="0" err="1">
                <a:sym typeface="Wingdings" panose="05000000000000000000" pitchFamily="2" charset="2"/>
              </a:rPr>
              <a:t>Dehydratece</a:t>
            </a:r>
            <a:r>
              <a:rPr lang="cs-CZ" dirty="0">
                <a:sym typeface="Wingdings" panose="05000000000000000000" pitchFamily="2" charset="2"/>
              </a:rPr>
              <a:t> při výkonu (ztráta 2 % vody)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E10BFEA-A29A-4B0D-ABBD-913EB1DC902F}"/>
              </a:ext>
            </a:extLst>
          </p:cNvPr>
          <p:cNvGrpSpPr/>
          <p:nvPr/>
        </p:nvGrpSpPr>
        <p:grpSpPr>
          <a:xfrm>
            <a:off x="717297" y="295301"/>
            <a:ext cx="1935115" cy="1462855"/>
            <a:chOff x="6366000" y="161423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F18C705E-848C-4FFD-A02F-BA63303AB29E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AF52A8-843F-409D-B208-AB9E107069FD}"/>
                </a:ext>
              </a:extLst>
            </p:cNvPr>
            <p:cNvSpPr txBox="1"/>
            <p:nvPr/>
          </p:nvSpPr>
          <p:spPr>
            <a:xfrm>
              <a:off x="7010868" y="695445"/>
              <a:ext cx="1481825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5EF8B98-FB7A-48C5-AAA9-39F560A12848}"/>
              </a:ext>
            </a:extLst>
          </p:cNvPr>
          <p:cNvSpPr txBox="1">
            <a:spLocks/>
          </p:cNvSpPr>
          <p:nvPr/>
        </p:nvSpPr>
        <p:spPr>
          <a:xfrm>
            <a:off x="2652412" y="1590751"/>
            <a:ext cx="3134167" cy="56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Voda</a:t>
            </a:r>
          </a:p>
        </p:txBody>
      </p:sp>
      <p:pic>
        <p:nvPicPr>
          <p:cNvPr id="5122" name="Picture 2" descr="cropped-drinking-water.jpg">
            <a:extLst>
              <a:ext uri="{FF2B5EF4-FFF2-40B4-BE49-F238E27FC236}">
                <a16:creationId xmlns:a16="http://schemas.microsoft.com/office/drawing/2014/main" id="{365746A8-448D-42A4-845A-A026D305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73" y="1268042"/>
            <a:ext cx="2885077" cy="1871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2495544-4485-4A9F-9ACD-E1AA9086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76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E92FD-0BB4-4C73-B8A2-27EE690F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896" y="363946"/>
            <a:ext cx="10515600" cy="1325563"/>
          </a:xfrm>
        </p:spPr>
        <p:txBody>
          <a:bodyPr/>
          <a:lstStyle/>
          <a:p>
            <a:r>
              <a:rPr lang="cs-CZ" b="1" dirty="0"/>
              <a:t>Doplňky stravy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0AC16-B5BD-4A1C-8E26-3027BE63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0275"/>
            <a:ext cx="10515600" cy="4351338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Primárně vždy pracovat na pokrytí potřeb organismu pestrou stravou!!!</a:t>
            </a:r>
          </a:p>
          <a:p>
            <a:r>
              <a:rPr lang="cs-CZ" b="1" dirty="0"/>
              <a:t>Co případně ano?</a:t>
            </a:r>
          </a:p>
          <a:p>
            <a:r>
              <a:rPr lang="cs-CZ" dirty="0"/>
              <a:t>Sacharidové doplňky, iontové nápoje, BCAA, vitaminové přípravky, kofein</a:t>
            </a:r>
          </a:p>
          <a:p>
            <a:r>
              <a:rPr lang="cs-CZ" b="1" dirty="0"/>
              <a:t>Co v OB postrádá smysl?</a:t>
            </a:r>
          </a:p>
          <a:p>
            <a:r>
              <a:rPr lang="cs-CZ" dirty="0"/>
              <a:t>Proteinové přípravky, MCT, „Fat </a:t>
            </a:r>
            <a:r>
              <a:rPr lang="cs-CZ" dirty="0" err="1"/>
              <a:t>killers</a:t>
            </a:r>
            <a:r>
              <a:rPr lang="cs-CZ" dirty="0"/>
              <a:t>“, anabolické přípravky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E10BFEA-A29A-4B0D-ABBD-913EB1DC902F}"/>
              </a:ext>
            </a:extLst>
          </p:cNvPr>
          <p:cNvGrpSpPr/>
          <p:nvPr/>
        </p:nvGrpSpPr>
        <p:grpSpPr>
          <a:xfrm>
            <a:off x="717297" y="295301"/>
            <a:ext cx="1935115" cy="1462855"/>
            <a:chOff x="6366000" y="161423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F18C705E-848C-4FFD-A02F-BA63303AB29E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AF52A8-843F-409D-B208-AB9E107069FD}"/>
                </a:ext>
              </a:extLst>
            </p:cNvPr>
            <p:cNvSpPr txBox="1"/>
            <p:nvPr/>
          </p:nvSpPr>
          <p:spPr>
            <a:xfrm>
              <a:off x="7010868" y="695445"/>
              <a:ext cx="1481825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D8AB4563-88B5-4DB6-A82F-48EBED3C9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04766"/>
            <a:ext cx="2956891" cy="197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26A2168-F9CE-47C5-9A59-6347E0D6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840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80F49-B46A-4828-AD0C-1BE1BC79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574" y="296478"/>
            <a:ext cx="10515600" cy="1325563"/>
          </a:xfrm>
        </p:spPr>
        <p:txBody>
          <a:bodyPr/>
          <a:lstStyle/>
          <a:p>
            <a:r>
              <a:rPr lang="cs-CZ" b="1" dirty="0" err="1"/>
              <a:t>Timing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B5C83D-01EE-4F19-B200-D99357F74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8829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Dostatečná </a:t>
            </a:r>
            <a:r>
              <a:rPr lang="cs-CZ" b="1" dirty="0"/>
              <a:t>hydratace během celého dne</a:t>
            </a:r>
            <a:r>
              <a:rPr lang="cs-CZ" dirty="0"/>
              <a:t> </a:t>
            </a:r>
          </a:p>
          <a:p>
            <a:pPr lvl="0"/>
            <a:r>
              <a:rPr lang="cs-CZ" b="1" dirty="0"/>
              <a:t>Lehčí jídla </a:t>
            </a:r>
            <a:r>
              <a:rPr lang="cs-CZ" dirty="0"/>
              <a:t>– se zkracující se dobou před výkonem postupně přecházet na tekutou stravu – banán, sacharidové nápoje, gely).</a:t>
            </a:r>
          </a:p>
          <a:p>
            <a:pPr lvl="0"/>
            <a:r>
              <a:rPr lang="cs-CZ" dirty="0"/>
              <a:t>Pozor na tuky, vlákninu a bílkoviny (pomalejší trávení, nevolnost).</a:t>
            </a:r>
          </a:p>
          <a:p>
            <a:pPr lvl="0"/>
            <a:r>
              <a:rPr lang="cs-CZ" dirty="0"/>
              <a:t>3-4 hod. před závodem větší jídlo (zhruba 4 g SACH / kg TH), 2 hod. před svačina (zhruba 1 g SACH / kg tělesné hmotnosti)</a:t>
            </a:r>
          </a:p>
          <a:p>
            <a:pPr lvl="0"/>
            <a:r>
              <a:rPr lang="cs-CZ" dirty="0"/>
              <a:t>1 – 3 dny před závodem </a:t>
            </a:r>
            <a:r>
              <a:rPr lang="cs-CZ" b="1" dirty="0" err="1"/>
              <a:t>hypersacharidová</a:t>
            </a:r>
            <a:r>
              <a:rPr lang="cs-CZ" b="1" dirty="0"/>
              <a:t> dieta </a:t>
            </a:r>
            <a:r>
              <a:rPr lang="cs-CZ" dirty="0"/>
              <a:t>/ sacharidová </a:t>
            </a:r>
            <a:r>
              <a:rPr lang="cs-CZ" dirty="0" err="1"/>
              <a:t>superkompenzační</a:t>
            </a:r>
            <a:r>
              <a:rPr lang="cs-CZ" dirty="0"/>
              <a:t> dieta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3C60A59-9C8A-4B51-85FA-730239FF5682}"/>
              </a:ext>
            </a:extLst>
          </p:cNvPr>
          <p:cNvGrpSpPr/>
          <p:nvPr/>
        </p:nvGrpSpPr>
        <p:grpSpPr>
          <a:xfrm>
            <a:off x="838200" y="227833"/>
            <a:ext cx="1935115" cy="1462855"/>
            <a:chOff x="8656064" y="1039160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A36E87A7-59E9-4D69-9A69-B9130F2E51A1}"/>
                </a:ext>
              </a:extLst>
            </p:cNvPr>
            <p:cNvSpPr/>
            <p:nvPr/>
          </p:nvSpPr>
          <p:spPr>
            <a:xfrm>
              <a:off x="8656064" y="1039160"/>
              <a:ext cx="2246744" cy="1683026"/>
            </a:xfrm>
            <a:prstGeom prst="wedgeEllipseCallout">
              <a:avLst>
                <a:gd name="adj1" fmla="val -59267"/>
                <a:gd name="adj2" fmla="val 1466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598B01C-E1FB-4CE4-AA13-8947A99A9887}"/>
                </a:ext>
              </a:extLst>
            </p:cNvPr>
            <p:cNvSpPr txBox="1"/>
            <p:nvPr/>
          </p:nvSpPr>
          <p:spPr>
            <a:xfrm>
              <a:off x="9190583" y="1526301"/>
              <a:ext cx="1391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KDY?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9C2B807-4C5C-4E9A-8C31-AF410F2C4904}"/>
              </a:ext>
            </a:extLst>
          </p:cNvPr>
          <p:cNvSpPr txBox="1">
            <a:spLocks/>
          </p:cNvSpPr>
          <p:nvPr/>
        </p:nvSpPr>
        <p:spPr>
          <a:xfrm>
            <a:off x="2872409" y="1426973"/>
            <a:ext cx="2534478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Před výkonem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10DACE-5B67-4FA9-AC9F-A70A0E426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23" y="386009"/>
            <a:ext cx="1564425" cy="1564425"/>
          </a:xfrm>
          <a:prstGeom prst="rect">
            <a:avLst/>
          </a:prstGeom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C445DED2-F8E0-4307-837F-421736BC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067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80F49-B46A-4828-AD0C-1BE1BC79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574" y="296478"/>
            <a:ext cx="10515600" cy="1325563"/>
          </a:xfrm>
        </p:spPr>
        <p:txBody>
          <a:bodyPr/>
          <a:lstStyle/>
          <a:p>
            <a:r>
              <a:rPr lang="cs-CZ" b="1" dirty="0" err="1"/>
              <a:t>Timing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B5C83D-01EE-4F19-B200-D99357F74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8829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Do 45 min. není důvod ke konzumaci tekutin ani sacharidů</a:t>
            </a:r>
          </a:p>
          <a:p>
            <a:r>
              <a:rPr lang="cs-CZ" dirty="0"/>
              <a:t>Efekt kontaktu sacharidů s ústy – stačí minimum SACH, nechat rozpustit na jazyku</a:t>
            </a:r>
          </a:p>
          <a:p>
            <a:pPr lvl="0"/>
            <a:r>
              <a:rPr lang="cs-CZ" dirty="0"/>
              <a:t>Klasická trať nad 1 hodinu: </a:t>
            </a:r>
            <a:r>
              <a:rPr lang="cs-CZ" b="1" dirty="0"/>
              <a:t>30-60 g SACH / 1 hod.</a:t>
            </a:r>
            <a:r>
              <a:rPr lang="cs-CZ" dirty="0"/>
              <a:t>– </a:t>
            </a:r>
            <a:r>
              <a:rPr lang="cs-CZ" dirty="0" err="1"/>
              <a:t>ionťák</a:t>
            </a:r>
            <a:r>
              <a:rPr lang="cs-CZ" dirty="0"/>
              <a:t>, gel, tabletka </a:t>
            </a:r>
          </a:p>
          <a:p>
            <a:pPr lvl="0"/>
            <a:r>
              <a:rPr lang="cs-CZ" b="1" dirty="0"/>
              <a:t>Na občerstvovačkách pijte </a:t>
            </a:r>
            <a:r>
              <a:rPr lang="cs-CZ" b="1" dirty="0" err="1"/>
              <a:t>ionťák</a:t>
            </a:r>
            <a:r>
              <a:rPr lang="cs-CZ" dirty="0"/>
              <a:t> – prevence dehydratace (snižuje výkon a kognitivní funkce, např. nemožnost soustředění se)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3C60A59-9C8A-4B51-85FA-730239FF5682}"/>
              </a:ext>
            </a:extLst>
          </p:cNvPr>
          <p:cNvGrpSpPr/>
          <p:nvPr/>
        </p:nvGrpSpPr>
        <p:grpSpPr>
          <a:xfrm>
            <a:off x="838200" y="227833"/>
            <a:ext cx="1935115" cy="1462855"/>
            <a:chOff x="8656064" y="1039160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A36E87A7-59E9-4D69-9A69-B9130F2E51A1}"/>
                </a:ext>
              </a:extLst>
            </p:cNvPr>
            <p:cNvSpPr/>
            <p:nvPr/>
          </p:nvSpPr>
          <p:spPr>
            <a:xfrm>
              <a:off x="8656064" y="1039160"/>
              <a:ext cx="2246744" cy="1683026"/>
            </a:xfrm>
            <a:prstGeom prst="wedgeEllipseCallout">
              <a:avLst>
                <a:gd name="adj1" fmla="val -59267"/>
                <a:gd name="adj2" fmla="val 1466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598B01C-E1FB-4CE4-AA13-8947A99A9887}"/>
                </a:ext>
              </a:extLst>
            </p:cNvPr>
            <p:cNvSpPr txBox="1"/>
            <p:nvPr/>
          </p:nvSpPr>
          <p:spPr>
            <a:xfrm>
              <a:off x="9190583" y="1526301"/>
              <a:ext cx="1391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KDY?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9C2B807-4C5C-4E9A-8C31-AF410F2C4904}"/>
              </a:ext>
            </a:extLst>
          </p:cNvPr>
          <p:cNvSpPr txBox="1">
            <a:spLocks/>
          </p:cNvSpPr>
          <p:nvPr/>
        </p:nvSpPr>
        <p:spPr>
          <a:xfrm>
            <a:off x="2872408" y="1426973"/>
            <a:ext cx="3000495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Během výkonu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820B4BC-4952-4151-89F3-9793FE47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23" y="386009"/>
            <a:ext cx="1564425" cy="1564425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4005CEA-D53D-460C-B717-DABCA2836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355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80F49-B46A-4828-AD0C-1BE1BC79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574" y="296478"/>
            <a:ext cx="10515600" cy="1325563"/>
          </a:xfrm>
        </p:spPr>
        <p:txBody>
          <a:bodyPr/>
          <a:lstStyle/>
          <a:p>
            <a:r>
              <a:rPr lang="cs-CZ" b="1" dirty="0" err="1"/>
              <a:t>Timing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B5C83D-01EE-4F19-B200-D99357F74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8829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cs-CZ" b="1" dirty="0"/>
              <a:t>Doplnit vyčerpané glykogenové zásoby</a:t>
            </a:r>
            <a:r>
              <a:rPr lang="cs-CZ" dirty="0"/>
              <a:t> (urychluje regeneraci)</a:t>
            </a:r>
          </a:p>
          <a:p>
            <a:pPr lvl="0"/>
            <a:r>
              <a:rPr lang="cs-CZ" dirty="0"/>
              <a:t>Do 30 min. doplnit min. </a:t>
            </a:r>
            <a:r>
              <a:rPr lang="cs-CZ" b="1" dirty="0"/>
              <a:t>1 g SACH / 1 kg TH </a:t>
            </a:r>
            <a:r>
              <a:rPr lang="cs-CZ" dirty="0"/>
              <a:t>– nejlépe jednoduchých rychle stravitelných sacharidů (</a:t>
            </a:r>
            <a:r>
              <a:rPr lang="cs-CZ" dirty="0" err="1"/>
              <a:t>ionťák</a:t>
            </a:r>
            <a:r>
              <a:rPr lang="cs-CZ" dirty="0"/>
              <a:t>, banán, přesnídávka, mléčná rýže, piškoty, sušené ovoce, pečivo)</a:t>
            </a:r>
          </a:p>
          <a:p>
            <a:pPr lvl="0"/>
            <a:r>
              <a:rPr lang="cs-CZ" dirty="0"/>
              <a:t>Část sacharidů možno nahradit bílkovinami</a:t>
            </a:r>
          </a:p>
          <a:p>
            <a:pPr lvl="0"/>
            <a:r>
              <a:rPr lang="cs-CZ" dirty="0"/>
              <a:t>Případně BCAA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3C60A59-9C8A-4B51-85FA-730239FF5682}"/>
              </a:ext>
            </a:extLst>
          </p:cNvPr>
          <p:cNvGrpSpPr/>
          <p:nvPr/>
        </p:nvGrpSpPr>
        <p:grpSpPr>
          <a:xfrm>
            <a:off x="838200" y="227833"/>
            <a:ext cx="1935115" cy="1462855"/>
            <a:chOff x="8656064" y="1039160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A36E87A7-59E9-4D69-9A69-B9130F2E51A1}"/>
                </a:ext>
              </a:extLst>
            </p:cNvPr>
            <p:cNvSpPr/>
            <p:nvPr/>
          </p:nvSpPr>
          <p:spPr>
            <a:xfrm>
              <a:off x="8656064" y="1039160"/>
              <a:ext cx="2246744" cy="1683026"/>
            </a:xfrm>
            <a:prstGeom prst="wedgeEllipseCallout">
              <a:avLst>
                <a:gd name="adj1" fmla="val -59267"/>
                <a:gd name="adj2" fmla="val 1466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598B01C-E1FB-4CE4-AA13-8947A99A9887}"/>
                </a:ext>
              </a:extLst>
            </p:cNvPr>
            <p:cNvSpPr txBox="1"/>
            <p:nvPr/>
          </p:nvSpPr>
          <p:spPr>
            <a:xfrm>
              <a:off x="9190583" y="1526301"/>
              <a:ext cx="1391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KDY?</a:t>
              </a:r>
            </a:p>
          </p:txBody>
        </p:sp>
      </p:grp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9C2B807-4C5C-4E9A-8C31-AF410F2C4904}"/>
              </a:ext>
            </a:extLst>
          </p:cNvPr>
          <p:cNvSpPr txBox="1">
            <a:spLocks/>
          </p:cNvSpPr>
          <p:nvPr/>
        </p:nvSpPr>
        <p:spPr>
          <a:xfrm>
            <a:off x="2872408" y="1426973"/>
            <a:ext cx="3000495" cy="52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Po výkonu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820B4BC-4952-4151-89F3-9793FE47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23" y="386009"/>
            <a:ext cx="1564425" cy="1564425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7126D9E-409C-4F18-A09A-2E00CD28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996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787FB-08EA-4CC8-846C-E966019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890" y="359189"/>
            <a:ext cx="10515600" cy="1325563"/>
          </a:xfrm>
        </p:spPr>
        <p:txBody>
          <a:bodyPr/>
          <a:lstStyle/>
          <a:p>
            <a:r>
              <a:rPr lang="cs-CZ" b="1" dirty="0"/>
              <a:t>Složení jídelníčku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2186C-2EB6-4268-8E0A-FCAB5A1C9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dirty="0"/>
              <a:t>Nejprve si odpovědět na otázky KDO, PROČ, CO a KDY</a:t>
            </a:r>
          </a:p>
          <a:p>
            <a:r>
              <a:rPr lang="cs-CZ" dirty="0"/>
              <a:t>Udělat nutriční anamnézu</a:t>
            </a:r>
          </a:p>
          <a:p>
            <a:r>
              <a:rPr lang="cs-CZ" dirty="0"/>
              <a:t>Posoudit, zda je nutné tvořit jídelníček nebo raději dát výživová doporučení</a:t>
            </a:r>
          </a:p>
          <a:p>
            <a:r>
              <a:rPr lang="cs-CZ" dirty="0"/>
              <a:t>Při vytváření jídelníčku zohlednit potravinové alergie a chuťové preference; vycházet z úprav jídelníčku aktuálního</a:t>
            </a:r>
          </a:p>
          <a:p>
            <a:r>
              <a:rPr lang="cs-CZ" dirty="0"/>
              <a:t>Propočty provádět za časový úsek (týden), ne den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4D839E0-1EB0-4725-B024-5D555CBE0CB3}"/>
              </a:ext>
            </a:extLst>
          </p:cNvPr>
          <p:cNvGrpSpPr/>
          <p:nvPr/>
        </p:nvGrpSpPr>
        <p:grpSpPr>
          <a:xfrm>
            <a:off x="730738" y="365125"/>
            <a:ext cx="3953462" cy="1683026"/>
            <a:chOff x="6949346" y="5019764"/>
            <a:chExt cx="3953462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54C0524D-0F24-4569-9362-1E90B3AF50C4}"/>
                </a:ext>
              </a:extLst>
            </p:cNvPr>
            <p:cNvSpPr/>
            <p:nvPr/>
          </p:nvSpPr>
          <p:spPr>
            <a:xfrm>
              <a:off x="6949346" y="5019764"/>
              <a:ext cx="3953462" cy="1683026"/>
            </a:xfrm>
            <a:prstGeom prst="wedgeEllipseCallout">
              <a:avLst>
                <a:gd name="adj1" fmla="val -40391"/>
                <a:gd name="adj2" fmla="val -52461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F2954D-43F7-4846-9E3B-E7501308F2A4}"/>
                </a:ext>
              </a:extLst>
            </p:cNvPr>
            <p:cNvSpPr txBox="1"/>
            <p:nvPr/>
          </p:nvSpPr>
          <p:spPr>
            <a:xfrm>
              <a:off x="7302351" y="5322668"/>
              <a:ext cx="3362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FF0000"/>
                  </a:solidFill>
                </a:rPr>
                <a:t>JAK TO DÁT DOHROMADY?</a:t>
              </a:r>
            </a:p>
          </p:txBody>
        </p:sp>
      </p:grp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6E4246-706A-45EC-B3B6-501FFA19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0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6494EEDF-6046-4804-900A-6FB72B6B4D50}"/>
              </a:ext>
            </a:extLst>
          </p:cNvPr>
          <p:cNvSpPr/>
          <p:nvPr/>
        </p:nvSpPr>
        <p:spPr>
          <a:xfrm>
            <a:off x="5627738" y="4728957"/>
            <a:ext cx="2246744" cy="88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A4C684A-803C-41C8-9516-8FEB91144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507" r="20410" b="21383"/>
          <a:stretch/>
        </p:blipFill>
        <p:spPr>
          <a:xfrm>
            <a:off x="5584919" y="2628250"/>
            <a:ext cx="1166191" cy="149749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6A2EE6-12C0-492E-A476-84E26A67A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98" y="2198145"/>
            <a:ext cx="2972274" cy="2972274"/>
          </a:xfrm>
          <a:prstGeom prst="rect">
            <a:avLst/>
          </a:prstGeom>
        </p:spPr>
      </p:pic>
      <p:grpSp>
        <p:nvGrpSpPr>
          <p:cNvPr id="34" name="Skupina 33">
            <a:extLst>
              <a:ext uri="{FF2B5EF4-FFF2-40B4-BE49-F238E27FC236}">
                <a16:creationId xmlns:a16="http://schemas.microsoft.com/office/drawing/2014/main" id="{40954EC7-72D7-4371-9010-28461EFA4AFE}"/>
              </a:ext>
            </a:extLst>
          </p:cNvPr>
          <p:cNvGrpSpPr/>
          <p:nvPr/>
        </p:nvGrpSpPr>
        <p:grpSpPr>
          <a:xfrm>
            <a:off x="5939367" y="120721"/>
            <a:ext cx="1935115" cy="1462855"/>
            <a:chOff x="6366000" y="161423"/>
            <a:chExt cx="2246744" cy="1683026"/>
          </a:xfrm>
        </p:grpSpPr>
        <p:sp>
          <p:nvSpPr>
            <p:cNvPr id="20" name="Řečová bublina: oválný bublinový popisek 19">
              <a:extLst>
                <a:ext uri="{FF2B5EF4-FFF2-40B4-BE49-F238E27FC236}">
                  <a16:creationId xmlns:a16="http://schemas.microsoft.com/office/drawing/2014/main" id="{13C4BE8F-761E-4B06-A814-F7DC6E6D55A5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13300"/>
                <a:gd name="adj2" fmla="val 63406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79356737-7E02-4CEA-AACA-782973A8FBD6}"/>
                </a:ext>
              </a:extLst>
            </p:cNvPr>
            <p:cNvSpPr txBox="1"/>
            <p:nvPr/>
          </p:nvSpPr>
          <p:spPr>
            <a:xfrm>
              <a:off x="6840197" y="692821"/>
              <a:ext cx="1549156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KDO?</a:t>
              </a:r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D1B3244D-C3F1-48A0-B0BA-1CE1EF0B6E28}"/>
              </a:ext>
            </a:extLst>
          </p:cNvPr>
          <p:cNvGrpSpPr/>
          <p:nvPr/>
        </p:nvGrpSpPr>
        <p:grpSpPr>
          <a:xfrm>
            <a:off x="9353429" y="1920506"/>
            <a:ext cx="1935115" cy="1462855"/>
            <a:chOff x="8656064" y="1039160"/>
            <a:chExt cx="2246744" cy="1683026"/>
          </a:xfrm>
        </p:grpSpPr>
        <p:sp>
          <p:nvSpPr>
            <p:cNvPr id="21" name="Řečová bublina: oválný bublinový popisek 20">
              <a:extLst>
                <a:ext uri="{FF2B5EF4-FFF2-40B4-BE49-F238E27FC236}">
                  <a16:creationId xmlns:a16="http://schemas.microsoft.com/office/drawing/2014/main" id="{28FEDF86-B314-4B00-92F9-34C08939FD04}"/>
                </a:ext>
              </a:extLst>
            </p:cNvPr>
            <p:cNvSpPr/>
            <p:nvPr/>
          </p:nvSpPr>
          <p:spPr>
            <a:xfrm>
              <a:off x="8656064" y="1039160"/>
              <a:ext cx="2246744" cy="1683026"/>
            </a:xfrm>
            <a:prstGeom prst="wedgeEllipseCallout">
              <a:avLst>
                <a:gd name="adj1" fmla="val -59267"/>
                <a:gd name="adj2" fmla="val 1466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8F3A0703-12BC-42C4-9203-6853D33377C2}"/>
                </a:ext>
              </a:extLst>
            </p:cNvPr>
            <p:cNvSpPr txBox="1"/>
            <p:nvPr/>
          </p:nvSpPr>
          <p:spPr>
            <a:xfrm>
              <a:off x="9190583" y="1526301"/>
              <a:ext cx="1391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KDY?</a:t>
              </a: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5E17E2AC-7BFD-4643-BD67-33C073200A2F}"/>
              </a:ext>
            </a:extLst>
          </p:cNvPr>
          <p:cNvGrpSpPr/>
          <p:nvPr/>
        </p:nvGrpSpPr>
        <p:grpSpPr>
          <a:xfrm>
            <a:off x="8467195" y="3612582"/>
            <a:ext cx="2246744" cy="1375537"/>
            <a:chOff x="8656064" y="3188740"/>
            <a:chExt cx="2246744" cy="1683026"/>
          </a:xfrm>
        </p:grpSpPr>
        <p:sp>
          <p:nvSpPr>
            <p:cNvPr id="22" name="Řečová bublina: oválný bublinový popisek 21">
              <a:extLst>
                <a:ext uri="{FF2B5EF4-FFF2-40B4-BE49-F238E27FC236}">
                  <a16:creationId xmlns:a16="http://schemas.microsoft.com/office/drawing/2014/main" id="{D0BB76EC-127B-4EB5-9933-095AE05FD5BD}"/>
                </a:ext>
              </a:extLst>
            </p:cNvPr>
            <p:cNvSpPr/>
            <p:nvPr/>
          </p:nvSpPr>
          <p:spPr>
            <a:xfrm>
              <a:off x="8656064" y="3188740"/>
              <a:ext cx="2246744" cy="1683026"/>
            </a:xfrm>
            <a:prstGeom prst="wedgeEllipseCallout">
              <a:avLst>
                <a:gd name="adj1" fmla="val -58582"/>
                <a:gd name="adj2" fmla="val -1396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EEC4914D-88DC-485E-BD22-275BA42B34F0}"/>
                </a:ext>
              </a:extLst>
            </p:cNvPr>
            <p:cNvSpPr txBox="1"/>
            <p:nvPr/>
          </p:nvSpPr>
          <p:spPr>
            <a:xfrm>
              <a:off x="9033179" y="3623823"/>
              <a:ext cx="14925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PROČ?</a:t>
              </a: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A4CD7B2A-EC36-4326-BB2C-32D1DDC84996}"/>
              </a:ext>
            </a:extLst>
          </p:cNvPr>
          <p:cNvGrpSpPr/>
          <p:nvPr/>
        </p:nvGrpSpPr>
        <p:grpSpPr>
          <a:xfrm>
            <a:off x="6760477" y="5108723"/>
            <a:ext cx="3953462" cy="1683026"/>
            <a:chOff x="6949346" y="5019764"/>
            <a:chExt cx="3953462" cy="1683026"/>
          </a:xfrm>
        </p:grpSpPr>
        <p:sp>
          <p:nvSpPr>
            <p:cNvPr id="23" name="Řečová bublina: oválný bublinový popisek 22">
              <a:extLst>
                <a:ext uri="{FF2B5EF4-FFF2-40B4-BE49-F238E27FC236}">
                  <a16:creationId xmlns:a16="http://schemas.microsoft.com/office/drawing/2014/main" id="{DB7C9241-76B1-4EC6-84F6-1CCAFD0D69C0}"/>
                </a:ext>
              </a:extLst>
            </p:cNvPr>
            <p:cNvSpPr/>
            <p:nvPr/>
          </p:nvSpPr>
          <p:spPr>
            <a:xfrm>
              <a:off x="6949346" y="5019764"/>
              <a:ext cx="3953462" cy="1683026"/>
            </a:xfrm>
            <a:prstGeom prst="wedgeEllipseCallout">
              <a:avLst>
                <a:gd name="adj1" fmla="val -40391"/>
                <a:gd name="adj2" fmla="val -52461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24EA8994-7181-4E11-8199-3920EF5DE475}"/>
                </a:ext>
              </a:extLst>
            </p:cNvPr>
            <p:cNvSpPr txBox="1"/>
            <p:nvPr/>
          </p:nvSpPr>
          <p:spPr>
            <a:xfrm>
              <a:off x="7302351" y="5322668"/>
              <a:ext cx="3362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FF0000"/>
                  </a:solidFill>
                </a:rPr>
                <a:t>JAK TO DÁT DOHROMADY?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BAFCF585-CE33-4948-9FB7-901CD886394E}"/>
              </a:ext>
            </a:extLst>
          </p:cNvPr>
          <p:cNvGrpSpPr/>
          <p:nvPr/>
        </p:nvGrpSpPr>
        <p:grpSpPr>
          <a:xfrm>
            <a:off x="490330" y="457882"/>
            <a:ext cx="4200939" cy="1683026"/>
            <a:chOff x="490330" y="457882"/>
            <a:chExt cx="4200939" cy="1683026"/>
          </a:xfrm>
        </p:grpSpPr>
        <p:sp>
          <p:nvSpPr>
            <p:cNvPr id="24" name="Řečová bublina: oválný bublinový popisek 23">
              <a:extLst>
                <a:ext uri="{FF2B5EF4-FFF2-40B4-BE49-F238E27FC236}">
                  <a16:creationId xmlns:a16="http://schemas.microsoft.com/office/drawing/2014/main" id="{F84C8C33-D059-4FA7-9669-D9A5584D5BDB}"/>
                </a:ext>
              </a:extLst>
            </p:cNvPr>
            <p:cNvSpPr/>
            <p:nvPr/>
          </p:nvSpPr>
          <p:spPr>
            <a:xfrm>
              <a:off x="490330" y="457882"/>
              <a:ext cx="4200939" cy="1683026"/>
            </a:xfrm>
            <a:prstGeom prst="wedgeEllipseCallout">
              <a:avLst>
                <a:gd name="adj1" fmla="val 54709"/>
                <a:gd name="adj2" fmla="val 48327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6C6F5938-6076-417F-B5A6-3B1270AB9395}"/>
                </a:ext>
              </a:extLst>
            </p:cNvPr>
            <p:cNvSpPr txBox="1"/>
            <p:nvPr/>
          </p:nvSpPr>
          <p:spPr>
            <a:xfrm>
              <a:off x="1002257" y="1046763"/>
              <a:ext cx="3362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0070C0"/>
                  </a:solidFill>
                </a:rPr>
                <a:t>JAKÝ JE CÍL?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0A19162-9AF5-4905-B2A0-CAC999E219AB}"/>
              </a:ext>
            </a:extLst>
          </p:cNvPr>
          <p:cNvGrpSpPr/>
          <p:nvPr/>
        </p:nvGrpSpPr>
        <p:grpSpPr>
          <a:xfrm>
            <a:off x="223897" y="4328905"/>
            <a:ext cx="4541115" cy="1806851"/>
            <a:chOff x="223897" y="4328905"/>
            <a:chExt cx="4541115" cy="1806851"/>
          </a:xfrm>
        </p:grpSpPr>
        <p:sp>
          <p:nvSpPr>
            <p:cNvPr id="25" name="Řečová bublina: oválný bublinový popisek 24">
              <a:extLst>
                <a:ext uri="{FF2B5EF4-FFF2-40B4-BE49-F238E27FC236}">
                  <a16:creationId xmlns:a16="http://schemas.microsoft.com/office/drawing/2014/main" id="{A6CEFCD0-85E4-4DD7-A043-A262C5CD077E}"/>
                </a:ext>
              </a:extLst>
            </p:cNvPr>
            <p:cNvSpPr/>
            <p:nvPr/>
          </p:nvSpPr>
          <p:spPr>
            <a:xfrm>
              <a:off x="223897" y="4328905"/>
              <a:ext cx="4541115" cy="1806851"/>
            </a:xfrm>
            <a:prstGeom prst="wedgeEllipseCallout">
              <a:avLst>
                <a:gd name="adj1" fmla="val 54362"/>
                <a:gd name="adj2" fmla="val -37856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0A1EDE37-5CEC-44F1-9126-75C6DA30311B}"/>
                </a:ext>
              </a:extLst>
            </p:cNvPr>
            <p:cNvSpPr txBox="1"/>
            <p:nvPr/>
          </p:nvSpPr>
          <p:spPr>
            <a:xfrm>
              <a:off x="353099" y="4773870"/>
              <a:ext cx="4200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0070C0"/>
                  </a:solidFill>
                </a:rPr>
                <a:t>EXISTUJE UNIVERSÁLNÍ PRAVDA?</a:t>
              </a: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16275D04-0B8A-42EE-8AFE-A2A86EC4CF24}"/>
              </a:ext>
            </a:extLst>
          </p:cNvPr>
          <p:cNvGrpSpPr/>
          <p:nvPr/>
        </p:nvGrpSpPr>
        <p:grpSpPr>
          <a:xfrm>
            <a:off x="8059001" y="582601"/>
            <a:ext cx="1935115" cy="1462855"/>
            <a:chOff x="6366000" y="161423"/>
            <a:chExt cx="2246744" cy="1683026"/>
          </a:xfrm>
        </p:grpSpPr>
        <p:sp>
          <p:nvSpPr>
            <p:cNvPr id="39" name="Řečová bublina: oválný bublinový popisek 38">
              <a:extLst>
                <a:ext uri="{FF2B5EF4-FFF2-40B4-BE49-F238E27FC236}">
                  <a16:creationId xmlns:a16="http://schemas.microsoft.com/office/drawing/2014/main" id="{85435301-009D-403C-9A71-B834A2F8E36C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8127A386-AA52-4C1B-A8CE-C358A07745B2}"/>
                </a:ext>
              </a:extLst>
            </p:cNvPr>
            <p:cNvSpPr txBox="1"/>
            <p:nvPr/>
          </p:nvSpPr>
          <p:spPr>
            <a:xfrm>
              <a:off x="7010868" y="695445"/>
              <a:ext cx="1481825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16209F-7537-4FC8-9D9E-7FE5023A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344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787FB-08EA-4CC8-846C-E966019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890" y="359189"/>
            <a:ext cx="10515600" cy="1325563"/>
          </a:xfrm>
        </p:spPr>
        <p:txBody>
          <a:bodyPr/>
          <a:lstStyle/>
          <a:p>
            <a:r>
              <a:rPr lang="cs-CZ" b="1" dirty="0"/>
              <a:t>Nutriční anamnéza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2186C-2EB6-4268-8E0A-FCAB5A1C9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Zapisování vlastního jídelníčku po 1 týden (reprezentativní týden)</a:t>
            </a:r>
          </a:p>
          <a:p>
            <a:r>
              <a:rPr lang="cs-CZ" b="1" dirty="0">
                <a:solidFill>
                  <a:srgbClr val="FF0000"/>
                </a:solidFill>
              </a:rPr>
              <a:t>Na co se zaměřit? </a:t>
            </a:r>
          </a:p>
          <a:p>
            <a:pPr marL="648000"/>
            <a:r>
              <a:rPr lang="cs-CZ" dirty="0"/>
              <a:t>Energetický příjem</a:t>
            </a:r>
          </a:p>
          <a:p>
            <a:pPr marL="648000"/>
            <a:r>
              <a:rPr lang="cs-CZ" dirty="0" err="1"/>
              <a:t>Makronutrienty</a:t>
            </a:r>
            <a:r>
              <a:rPr lang="cs-CZ" dirty="0"/>
              <a:t> a vláknina</a:t>
            </a:r>
          </a:p>
          <a:p>
            <a:pPr marL="648000"/>
            <a:r>
              <a:rPr lang="cs-CZ" dirty="0" err="1"/>
              <a:t>Mikronutrienty</a:t>
            </a:r>
            <a:endParaRPr lang="cs-CZ" dirty="0"/>
          </a:p>
          <a:p>
            <a:pPr marL="648000"/>
            <a:r>
              <a:rPr lang="cs-CZ" dirty="0"/>
              <a:t>Tekutiny</a:t>
            </a:r>
          </a:p>
          <a:p>
            <a:pPr marL="648000"/>
            <a:r>
              <a:rPr lang="cs-CZ" dirty="0" err="1"/>
              <a:t>Timing</a:t>
            </a:r>
            <a:endParaRPr lang="cs-CZ" dirty="0"/>
          </a:p>
          <a:p>
            <a:pPr marL="648000"/>
            <a:r>
              <a:rPr lang="cs-CZ" dirty="0"/>
              <a:t>Je jídelníček celkově pestrý?</a:t>
            </a:r>
          </a:p>
          <a:p>
            <a:pPr marL="648000"/>
            <a:r>
              <a:rPr lang="cs-CZ" dirty="0"/>
              <a:t>Chybí některá potravina / skupina potravin?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4D839E0-1EB0-4725-B024-5D555CBE0CB3}"/>
              </a:ext>
            </a:extLst>
          </p:cNvPr>
          <p:cNvGrpSpPr/>
          <p:nvPr/>
        </p:nvGrpSpPr>
        <p:grpSpPr>
          <a:xfrm>
            <a:off x="730738" y="365125"/>
            <a:ext cx="3953462" cy="1683026"/>
            <a:chOff x="6949346" y="5019764"/>
            <a:chExt cx="3953462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54C0524D-0F24-4569-9362-1E90B3AF50C4}"/>
                </a:ext>
              </a:extLst>
            </p:cNvPr>
            <p:cNvSpPr/>
            <p:nvPr/>
          </p:nvSpPr>
          <p:spPr>
            <a:xfrm>
              <a:off x="6949346" y="5019764"/>
              <a:ext cx="3953462" cy="1683026"/>
            </a:xfrm>
            <a:prstGeom prst="wedgeEllipseCallout">
              <a:avLst>
                <a:gd name="adj1" fmla="val -40391"/>
                <a:gd name="adj2" fmla="val -52461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F2954D-43F7-4846-9E3B-E7501308F2A4}"/>
                </a:ext>
              </a:extLst>
            </p:cNvPr>
            <p:cNvSpPr txBox="1"/>
            <p:nvPr/>
          </p:nvSpPr>
          <p:spPr>
            <a:xfrm>
              <a:off x="7302351" y="5322668"/>
              <a:ext cx="3362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FF0000"/>
                  </a:solidFill>
                </a:rPr>
                <a:t>JAK TO DÁT DOHROMADY?</a:t>
              </a:r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486A8A-AF88-450A-B2A8-BBDE101C3E4E}"/>
              </a:ext>
            </a:extLst>
          </p:cNvPr>
          <p:cNvSpPr txBox="1"/>
          <p:nvPr/>
        </p:nvSpPr>
        <p:spPr>
          <a:xfrm>
            <a:off x="6309246" y="4096631"/>
            <a:ext cx="5463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2"/>
              </a:rPr>
              <a:t>https://www.kaloricketabulky.cz/</a:t>
            </a:r>
            <a:endParaRPr lang="cs-CZ" sz="2800" dirty="0"/>
          </a:p>
          <a:p>
            <a:r>
              <a:rPr lang="cs-CZ" sz="2800" dirty="0">
                <a:hlinkClick r:id="rId3"/>
              </a:rPr>
              <a:t>https://fdc.nal.usda.gov/</a:t>
            </a:r>
            <a:endParaRPr lang="cs-CZ" sz="28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AF2056E-383F-4051-92C7-41E20D88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705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787FB-08EA-4CC8-846C-E966019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890" y="359189"/>
            <a:ext cx="10515600" cy="1325563"/>
          </a:xfrm>
        </p:spPr>
        <p:txBody>
          <a:bodyPr/>
          <a:lstStyle/>
          <a:p>
            <a:r>
              <a:rPr lang="cs-CZ" b="1" dirty="0"/>
              <a:t>Energetický příjem a výdej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2186C-2EB6-4268-8E0A-FCAB5A1C9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2114"/>
            <a:ext cx="10515600" cy="4351338"/>
          </a:xfrm>
        </p:spPr>
        <p:txBody>
          <a:bodyPr/>
          <a:lstStyle/>
          <a:p>
            <a:r>
              <a:rPr lang="cs-CZ" dirty="0"/>
              <a:t>Příjem vypočítaný z nutriční anamnézy</a:t>
            </a:r>
          </a:p>
          <a:p>
            <a:r>
              <a:rPr lang="cs-CZ" dirty="0"/>
              <a:t>Výdej = </a:t>
            </a:r>
            <a:r>
              <a:rPr lang="cs-CZ" dirty="0">
                <a:hlinkClick r:id="rId2"/>
              </a:rPr>
              <a:t>basální metabolismus </a:t>
            </a:r>
            <a:r>
              <a:rPr lang="cs-CZ" dirty="0"/>
              <a:t>+ </a:t>
            </a:r>
            <a:r>
              <a:rPr lang="cs-CZ" dirty="0">
                <a:hlinkClick r:id="rId3"/>
              </a:rPr>
              <a:t>aktivita</a:t>
            </a:r>
            <a:r>
              <a:rPr lang="cs-CZ" dirty="0"/>
              <a:t> + termický vliv stravy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4D839E0-1EB0-4725-B024-5D555CBE0CB3}"/>
              </a:ext>
            </a:extLst>
          </p:cNvPr>
          <p:cNvGrpSpPr/>
          <p:nvPr/>
        </p:nvGrpSpPr>
        <p:grpSpPr>
          <a:xfrm>
            <a:off x="730738" y="365125"/>
            <a:ext cx="3953462" cy="1683026"/>
            <a:chOff x="6949346" y="5019764"/>
            <a:chExt cx="3953462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54C0524D-0F24-4569-9362-1E90B3AF50C4}"/>
                </a:ext>
              </a:extLst>
            </p:cNvPr>
            <p:cNvSpPr/>
            <p:nvPr/>
          </p:nvSpPr>
          <p:spPr>
            <a:xfrm>
              <a:off x="6949346" y="5019764"/>
              <a:ext cx="3953462" cy="1683026"/>
            </a:xfrm>
            <a:prstGeom prst="wedgeEllipseCallout">
              <a:avLst>
                <a:gd name="adj1" fmla="val -40391"/>
                <a:gd name="adj2" fmla="val -52461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F2954D-43F7-4846-9E3B-E7501308F2A4}"/>
                </a:ext>
              </a:extLst>
            </p:cNvPr>
            <p:cNvSpPr txBox="1"/>
            <p:nvPr/>
          </p:nvSpPr>
          <p:spPr>
            <a:xfrm>
              <a:off x="7302351" y="5322668"/>
              <a:ext cx="3362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FF0000"/>
                  </a:solidFill>
                </a:rPr>
                <a:t>JAK TO DÁT DOHROMADY?</a:t>
              </a:r>
            </a:p>
          </p:txBody>
        </p:sp>
      </p:grpSp>
      <p:pic>
        <p:nvPicPr>
          <p:cNvPr id="6146" name="Picture 2" descr="tlustý a hubený lidi">
            <a:extLst>
              <a:ext uri="{FF2B5EF4-FFF2-40B4-BE49-F238E27FC236}">
                <a16:creationId xmlns:a16="http://schemas.microsoft.com/office/drawing/2014/main" id="{3272E847-D7B6-4EC9-B408-C3C362544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33" b="93778" l="22518" r="44310">
                        <a14:foregroundMark x1="23002" y1="70000" x2="24213" y2="66000"/>
                        <a14:foregroundMark x1="39225" y1="93778" x2="39225" y2="93778"/>
                        <a14:foregroundMark x1="27603" y1="93556" x2="27603" y2="93556"/>
                        <a14:foregroundMark x1="32446" y1="51333" x2="36077" y2="5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43" t="46587" r="52731" b="2273"/>
          <a:stretch/>
        </p:blipFill>
        <p:spPr bwMode="auto">
          <a:xfrm>
            <a:off x="1008304" y="3429000"/>
            <a:ext cx="1254918" cy="27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lustý a hubený lidi">
            <a:extLst>
              <a:ext uri="{FF2B5EF4-FFF2-40B4-BE49-F238E27FC236}">
                <a16:creationId xmlns:a16="http://schemas.microsoft.com/office/drawing/2014/main" id="{509A77E9-4085-42AA-B84F-AA765FA37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22" b="96000" l="51332" r="71429">
                        <a14:foregroundMark x1="57869" y1="52444" x2="63438" y2="52444"/>
                        <a14:foregroundMark x1="66102" y1="95333" x2="66102" y2="96000"/>
                        <a14:foregroundMark x1="56174" y1="96000" x2="56416" y2="95333"/>
                        <a14:foregroundMark x1="58354" y1="56000" x2="58354" y2="5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65" t="48542" r="25866" b="1150"/>
          <a:stretch/>
        </p:blipFill>
        <p:spPr bwMode="auto">
          <a:xfrm>
            <a:off x="5115683" y="3429000"/>
            <a:ext cx="1262714" cy="27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lustý a hubený lidi">
            <a:extLst>
              <a:ext uri="{FF2B5EF4-FFF2-40B4-BE49-F238E27FC236}">
                <a16:creationId xmlns:a16="http://schemas.microsoft.com/office/drawing/2014/main" id="{7238AF02-8188-48D6-AB07-04EA25787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8" r="78061" b="49554"/>
          <a:stretch/>
        </p:blipFill>
        <p:spPr bwMode="auto">
          <a:xfrm>
            <a:off x="9591123" y="3255064"/>
            <a:ext cx="1137246" cy="29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83E15B1-9658-445C-A763-C4D56E3E7A9F}"/>
              </a:ext>
            </a:extLst>
          </p:cNvPr>
          <p:cNvSpPr txBox="1"/>
          <p:nvPr/>
        </p:nvSpPr>
        <p:spPr>
          <a:xfrm>
            <a:off x="730738" y="6189971"/>
            <a:ext cx="18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CEV &lt; CEP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96655CD-2F34-43C8-B2DD-1D064A44BB98}"/>
              </a:ext>
            </a:extLst>
          </p:cNvPr>
          <p:cNvSpPr txBox="1"/>
          <p:nvPr/>
        </p:nvSpPr>
        <p:spPr>
          <a:xfrm>
            <a:off x="4849397" y="6189971"/>
            <a:ext cx="18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CEV = CEP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4F86C78-F42E-48CB-8F42-8F6B7ADE1FF8}"/>
              </a:ext>
            </a:extLst>
          </p:cNvPr>
          <p:cNvSpPr txBox="1"/>
          <p:nvPr/>
        </p:nvSpPr>
        <p:spPr>
          <a:xfrm>
            <a:off x="9454872" y="6189971"/>
            <a:ext cx="18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CEV &gt; CEP</a:t>
            </a: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1A6723AA-06A4-46F3-BF39-D456F1F8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29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23CC3-F04A-4F11-9A26-19EAF530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Příklady jídelníčku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484D78-1323-42CA-89BF-5F1780985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614"/>
            <a:ext cx="10515600" cy="508142"/>
          </a:xfrm>
        </p:spPr>
        <p:txBody>
          <a:bodyPr/>
          <a:lstStyle/>
          <a:p>
            <a:r>
              <a:rPr lang="cs-CZ" b="1" dirty="0"/>
              <a:t>MČR na klasické trati, sobota, start do semifinále 10:00</a:t>
            </a:r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A29675E-B757-4040-B4E9-B4D8C566A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05690"/>
              </p:ext>
            </p:extLst>
          </p:nvPr>
        </p:nvGraphicFramePr>
        <p:xfrm>
          <a:off x="1501253" y="2304931"/>
          <a:ext cx="8215953" cy="4145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5846">
                  <a:extLst>
                    <a:ext uri="{9D8B030D-6E8A-4147-A177-3AD203B41FA5}">
                      <a16:colId xmlns:a16="http://schemas.microsoft.com/office/drawing/2014/main" val="330065209"/>
                    </a:ext>
                  </a:extLst>
                </a:gridCol>
                <a:gridCol w="6910107">
                  <a:extLst>
                    <a:ext uri="{9D8B030D-6E8A-4147-A177-3AD203B41FA5}">
                      <a16:colId xmlns:a16="http://schemas.microsoft.com/office/drawing/2014/main" val="2819654894"/>
                    </a:ext>
                  </a:extLst>
                </a:gridCol>
              </a:tblGrid>
              <a:tr h="3694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Čas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Co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93504301"/>
                  </a:ext>
                </a:extLst>
              </a:tr>
              <a:tr h="369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7:00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celozrnný chléb se sýry, džus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16635560"/>
                  </a:ext>
                </a:extLst>
              </a:tr>
              <a:tr h="369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8:30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banán (dle potřeby)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6336456"/>
                  </a:ext>
                </a:extLst>
              </a:tr>
              <a:tr h="369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10:00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ZÁVOD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19787030"/>
                  </a:ext>
                </a:extLst>
              </a:tr>
              <a:tr h="369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10:45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ionťák + gel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05894699"/>
                  </a:ext>
                </a:extLst>
              </a:tr>
              <a:tr h="369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11:xx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 doběhu mléčná rýže + rýžové / kukuřičné chlebíčky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04475250"/>
                  </a:ext>
                </a:extLst>
              </a:tr>
              <a:tr h="369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12:30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těstoviny s boloňskou omáčkou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44592407"/>
                  </a:ext>
                </a:extLst>
              </a:tr>
              <a:tr h="68044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15:30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obložená celozrnná bageta + zelenina (v případě hladu v mezičase i Flapjack)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0075807"/>
                  </a:ext>
                </a:extLst>
              </a:tr>
              <a:tr h="369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18:00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kuřecí čína s rýží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39489715"/>
                  </a:ext>
                </a:extLst>
              </a:tr>
              <a:tr h="38794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20:00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(čerstvý sýr, kukuřičné lupínky, rajče)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38266030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294BAF-7DDB-405D-8F31-796FB689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697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23CC3-F04A-4F11-9A26-19EAF530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Příklady jídelníčku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484D78-1323-42CA-89BF-5F1780985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614"/>
            <a:ext cx="10515600" cy="508142"/>
          </a:xfrm>
        </p:spPr>
        <p:txBody>
          <a:bodyPr/>
          <a:lstStyle/>
          <a:p>
            <a:r>
              <a:rPr lang="cs-CZ" b="1" dirty="0"/>
              <a:t>Sobotní </a:t>
            </a:r>
            <a:r>
              <a:rPr lang="cs-CZ" b="1" dirty="0" err="1"/>
              <a:t>middle</a:t>
            </a:r>
            <a:r>
              <a:rPr lang="cs-CZ" b="1" dirty="0"/>
              <a:t>, start 14:45</a:t>
            </a:r>
            <a:endParaRPr lang="cs-CZ" dirty="0"/>
          </a:p>
          <a:p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4C97A87-E1E0-4FF1-835A-39FFC65FD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75835"/>
              </p:ext>
            </p:extLst>
          </p:nvPr>
        </p:nvGraphicFramePr>
        <p:xfrm>
          <a:off x="1686989" y="2233493"/>
          <a:ext cx="8215953" cy="41454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05847">
                  <a:extLst>
                    <a:ext uri="{9D8B030D-6E8A-4147-A177-3AD203B41FA5}">
                      <a16:colId xmlns:a16="http://schemas.microsoft.com/office/drawing/2014/main" val="4073852897"/>
                    </a:ext>
                  </a:extLst>
                </a:gridCol>
                <a:gridCol w="6910106">
                  <a:extLst>
                    <a:ext uri="{9D8B030D-6E8A-4147-A177-3AD203B41FA5}">
                      <a16:colId xmlns:a16="http://schemas.microsoft.com/office/drawing/2014/main" val="787737268"/>
                    </a:ext>
                  </a:extLst>
                </a:gridCol>
              </a:tblGrid>
              <a:tr h="518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Čas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Co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00104849"/>
                  </a:ext>
                </a:extLst>
              </a:tr>
              <a:tr h="5181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rýžová kaše s medem a rozinkami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66656124"/>
                  </a:ext>
                </a:extLst>
              </a:tr>
              <a:tr h="5181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10:45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pohanka / cous–cous s dušenou zeleninou a tuňákem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49186054"/>
                  </a:ext>
                </a:extLst>
              </a:tr>
              <a:tr h="5181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12:45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menší banán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41041990"/>
                  </a:ext>
                </a:extLst>
              </a:tr>
              <a:tr h="5181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14:45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ZÁVOD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28690829"/>
                  </a:ext>
                </a:extLst>
              </a:tr>
              <a:tr h="5181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15:xx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 doběhu datle, dětská přesnídávka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81733727"/>
                  </a:ext>
                </a:extLst>
              </a:tr>
              <a:tr h="5181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16:30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celozrnná bábovka + ovoce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13812737"/>
                  </a:ext>
                </a:extLst>
              </a:tr>
              <a:tr h="5181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chilli con carne, rýže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83451142"/>
                  </a:ext>
                </a:extLst>
              </a:tr>
            </a:tbl>
          </a:graphicData>
        </a:graphic>
      </p:graphicFrame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BC0E7E-6DDB-438B-B7D3-80243A80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986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23CC3-F04A-4F11-9A26-19EAF530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Příklady jídelníčku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484D78-1323-42CA-89BF-5F1780985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614"/>
            <a:ext cx="10515600" cy="508142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Sobota dopoledne štafety (start 10:30) + odpoledne sprint (start 15:20)</a:t>
            </a:r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248432C-82E7-445C-B648-96C1340E6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88371"/>
              </p:ext>
            </p:extLst>
          </p:nvPr>
        </p:nvGraphicFramePr>
        <p:xfrm>
          <a:off x="1672700" y="2233493"/>
          <a:ext cx="8215953" cy="414543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05847">
                  <a:extLst>
                    <a:ext uri="{9D8B030D-6E8A-4147-A177-3AD203B41FA5}">
                      <a16:colId xmlns:a16="http://schemas.microsoft.com/office/drawing/2014/main" val="2268698520"/>
                    </a:ext>
                  </a:extLst>
                </a:gridCol>
                <a:gridCol w="6910106">
                  <a:extLst>
                    <a:ext uri="{9D8B030D-6E8A-4147-A177-3AD203B41FA5}">
                      <a16:colId xmlns:a16="http://schemas.microsoft.com/office/drawing/2014/main" val="2606142282"/>
                    </a:ext>
                  </a:extLst>
                </a:gridCol>
              </a:tblGrid>
              <a:tr h="4124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Čas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Co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22953927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ovesná kaše s medem, kakaem a oříšky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4641571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8:30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banán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21573415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10:30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ZÁVOD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97841285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11:xx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 závodě müsli tyčinka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03278122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12:00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těstovinový salát se zeleninou a mozzarellou 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10675996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15:20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ZÁVOD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94549515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15:40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banán / sušené ovoce / mléčná rýže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77022236"/>
                  </a:ext>
                </a:extLst>
              </a:tr>
              <a:tr h="41248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18:00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jáhlový nákyp se sýrem, špenátem a sušenými rajčaty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27033112"/>
                  </a:ext>
                </a:extLst>
              </a:tr>
              <a:tr h="43310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20:00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(čerstvý sýr, kukuřičné lupínky, rajče)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60375758"/>
                  </a:ext>
                </a:extLst>
              </a:tr>
            </a:tbl>
          </a:graphicData>
        </a:graphic>
      </p:graphicFrame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2460F9-A967-49B6-B94C-66597BF9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746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BD0AE-4D78-413E-9C8A-8FC8ED28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Jak můžu zasáhnout jako trenér?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925C58-B9E7-481E-AB2E-5E44E5625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Zaměřit se na </a:t>
            </a:r>
            <a:r>
              <a:rPr lang="cs-CZ" dirty="0" err="1"/>
              <a:t>timing</a:t>
            </a:r>
            <a:r>
              <a:rPr lang="cs-CZ" dirty="0"/>
              <a:t> před / během / po</a:t>
            </a:r>
          </a:p>
          <a:p>
            <a:r>
              <a:rPr lang="cs-CZ" dirty="0"/>
              <a:t>Učit svěřence poslouchat své tělo (co jim vyhovuje v den závodu?)</a:t>
            </a:r>
          </a:p>
          <a:p>
            <a:r>
              <a:rPr lang="cs-CZ" dirty="0"/>
              <a:t>Učit k vědomému jedení (toto si dám, abych rychleji regeneroval, toto si dám, abych byl zdravý,…)</a:t>
            </a:r>
          </a:p>
          <a:p>
            <a:r>
              <a:rPr lang="cs-CZ" dirty="0"/>
              <a:t>Vést k vyváženému jídelníčku (např. v den závodu vidím, že mu maminka nabalila řízky; pomoc s volbou večeře v restauraci po závodě)</a:t>
            </a:r>
          </a:p>
          <a:p>
            <a:r>
              <a:rPr lang="cs-CZ" dirty="0"/>
              <a:t>Strava na soustředěních</a:t>
            </a:r>
          </a:p>
          <a:p>
            <a:r>
              <a:rPr lang="cs-CZ" dirty="0"/>
              <a:t>Sám jít příkladem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81984A-EA01-48A6-B241-A5449626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23" y="4602054"/>
            <a:ext cx="2840843" cy="189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5723EC-F15C-4341-BCA5-9EA1FF7E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680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FE24F-6603-4F9D-BF9D-F0207C89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Literatura k tématu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EB747B-288E-4D95-9A4D-D082A6008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Burke</a:t>
            </a:r>
            <a:r>
              <a:rPr lang="cs-CZ" dirty="0"/>
              <a:t>, L. (2007). 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Sports</a:t>
            </a:r>
            <a:r>
              <a:rPr lang="cs-CZ" dirty="0"/>
              <a:t> </a:t>
            </a:r>
            <a:r>
              <a:rPr lang="cs-CZ" dirty="0" err="1"/>
              <a:t>Nutrition</a:t>
            </a:r>
            <a:r>
              <a:rPr lang="cs-CZ" dirty="0"/>
              <a:t>.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Kinetics</a:t>
            </a:r>
            <a:endParaRPr lang="cs-CZ" dirty="0"/>
          </a:p>
          <a:p>
            <a:r>
              <a:rPr lang="cs-CZ" dirty="0" err="1"/>
              <a:t>Clark</a:t>
            </a:r>
            <a:r>
              <a:rPr lang="cs-CZ" dirty="0"/>
              <a:t>, N. (2014). Sportovní výživa. </a:t>
            </a:r>
            <a:r>
              <a:rPr lang="cs-CZ" dirty="0" err="1"/>
              <a:t>Grada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.</a:t>
            </a:r>
          </a:p>
          <a:p>
            <a:r>
              <a:rPr lang="cs-CZ" dirty="0"/>
              <a:t>Fořt, P. (2001). Sport a správná výživa. </a:t>
            </a:r>
            <a:r>
              <a:rPr lang="cs-CZ" dirty="0" err="1"/>
              <a:t>Ikar</a:t>
            </a:r>
            <a:endParaRPr lang="cs-CZ" dirty="0"/>
          </a:p>
          <a:p>
            <a:r>
              <a:rPr lang="cs-CZ" dirty="0" err="1"/>
              <a:t>Skolnik</a:t>
            </a:r>
            <a:r>
              <a:rPr lang="cs-CZ" dirty="0"/>
              <a:t>, H. &amp; </a:t>
            </a:r>
            <a:r>
              <a:rPr lang="cs-CZ" dirty="0" err="1"/>
              <a:t>Chemus</a:t>
            </a:r>
            <a:r>
              <a:rPr lang="cs-CZ" dirty="0"/>
              <a:t> A. (2010). Výživa pro maximální sportovní výkon. </a:t>
            </a:r>
            <a:r>
              <a:rPr lang="cs-CZ" dirty="0" err="1"/>
              <a:t>Grada</a:t>
            </a:r>
            <a:r>
              <a:rPr lang="cs-CZ" dirty="0"/>
              <a:t> </a:t>
            </a:r>
            <a:r>
              <a:rPr lang="cs-CZ" dirty="0" err="1"/>
              <a:t>Publishing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Grosshauser</a:t>
            </a:r>
            <a:r>
              <a:rPr lang="cs-CZ" dirty="0"/>
              <a:t>, M. (2015). Sportovní výživa pro vegetariány a vegany. </a:t>
            </a:r>
            <a:r>
              <a:rPr lang="cs-CZ" dirty="0" err="1"/>
              <a:t>Grada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336CD8-14EE-4828-8A3D-F3338544E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009" y="228623"/>
            <a:ext cx="1598565" cy="1598565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806E3E-E679-478F-A38B-5EE02E4E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11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6494EEDF-6046-4804-900A-6FB72B6B4D50}"/>
              </a:ext>
            </a:extLst>
          </p:cNvPr>
          <p:cNvSpPr/>
          <p:nvPr/>
        </p:nvSpPr>
        <p:spPr>
          <a:xfrm>
            <a:off x="5627738" y="4728957"/>
            <a:ext cx="2246744" cy="88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A4C684A-803C-41C8-9516-8FEB91144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507" r="20410" b="21383"/>
          <a:stretch/>
        </p:blipFill>
        <p:spPr>
          <a:xfrm>
            <a:off x="5584919" y="2628250"/>
            <a:ext cx="1166191" cy="149749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6A2EE6-12C0-492E-A476-84E26A67A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98" y="2198145"/>
            <a:ext cx="2972274" cy="2972274"/>
          </a:xfrm>
          <a:prstGeom prst="rect">
            <a:avLst/>
          </a:prstGeom>
        </p:spPr>
      </p:pic>
      <p:grpSp>
        <p:nvGrpSpPr>
          <p:cNvPr id="37" name="Skupina 36">
            <a:extLst>
              <a:ext uri="{FF2B5EF4-FFF2-40B4-BE49-F238E27FC236}">
                <a16:creationId xmlns:a16="http://schemas.microsoft.com/office/drawing/2014/main" id="{A4CD7B2A-EC36-4326-BB2C-32D1DDC84996}"/>
              </a:ext>
            </a:extLst>
          </p:cNvPr>
          <p:cNvGrpSpPr/>
          <p:nvPr/>
        </p:nvGrpSpPr>
        <p:grpSpPr>
          <a:xfrm>
            <a:off x="7852112" y="790025"/>
            <a:ext cx="3953462" cy="1683026"/>
            <a:chOff x="6949346" y="5019764"/>
            <a:chExt cx="3953462" cy="1683026"/>
          </a:xfrm>
        </p:grpSpPr>
        <p:sp>
          <p:nvSpPr>
            <p:cNvPr id="23" name="Řečová bublina: oválný bublinový popisek 22">
              <a:extLst>
                <a:ext uri="{FF2B5EF4-FFF2-40B4-BE49-F238E27FC236}">
                  <a16:creationId xmlns:a16="http://schemas.microsoft.com/office/drawing/2014/main" id="{DB7C9241-76B1-4EC6-84F6-1CCAFD0D69C0}"/>
                </a:ext>
              </a:extLst>
            </p:cNvPr>
            <p:cNvSpPr/>
            <p:nvPr/>
          </p:nvSpPr>
          <p:spPr>
            <a:xfrm>
              <a:off x="6949346" y="5019764"/>
              <a:ext cx="3953462" cy="1683026"/>
            </a:xfrm>
            <a:prstGeom prst="wedgeEllipseCallout">
              <a:avLst>
                <a:gd name="adj1" fmla="val -60838"/>
                <a:gd name="adj2" fmla="val 27854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24EA8994-7181-4E11-8199-3920EF5DE475}"/>
                </a:ext>
              </a:extLst>
            </p:cNvPr>
            <p:cNvSpPr txBox="1"/>
            <p:nvPr/>
          </p:nvSpPr>
          <p:spPr>
            <a:xfrm>
              <a:off x="7245006" y="5517401"/>
              <a:ext cx="3362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FF0000"/>
                  </a:solidFill>
                </a:rPr>
                <a:t>OTÁZKY!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BAFCF585-CE33-4948-9FB7-901CD886394E}"/>
              </a:ext>
            </a:extLst>
          </p:cNvPr>
          <p:cNvGrpSpPr/>
          <p:nvPr/>
        </p:nvGrpSpPr>
        <p:grpSpPr>
          <a:xfrm>
            <a:off x="490330" y="457882"/>
            <a:ext cx="4200939" cy="1683026"/>
            <a:chOff x="490330" y="457882"/>
            <a:chExt cx="4200939" cy="1683026"/>
          </a:xfrm>
        </p:grpSpPr>
        <p:sp>
          <p:nvSpPr>
            <p:cNvPr id="24" name="Řečová bublina: oválný bublinový popisek 23">
              <a:extLst>
                <a:ext uri="{FF2B5EF4-FFF2-40B4-BE49-F238E27FC236}">
                  <a16:creationId xmlns:a16="http://schemas.microsoft.com/office/drawing/2014/main" id="{F84C8C33-D059-4FA7-9669-D9A5584D5BDB}"/>
                </a:ext>
              </a:extLst>
            </p:cNvPr>
            <p:cNvSpPr/>
            <p:nvPr/>
          </p:nvSpPr>
          <p:spPr>
            <a:xfrm>
              <a:off x="490330" y="457882"/>
              <a:ext cx="4200939" cy="1683026"/>
            </a:xfrm>
            <a:prstGeom prst="wedgeEllipseCallout">
              <a:avLst>
                <a:gd name="adj1" fmla="val 54709"/>
                <a:gd name="adj2" fmla="val 48327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6C6F5938-6076-417F-B5A6-3B1270AB9395}"/>
                </a:ext>
              </a:extLst>
            </p:cNvPr>
            <p:cNvSpPr txBox="1"/>
            <p:nvPr/>
          </p:nvSpPr>
          <p:spPr>
            <a:xfrm>
              <a:off x="1002257" y="1046763"/>
              <a:ext cx="3362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0070C0"/>
                  </a:solidFill>
                </a:rPr>
                <a:t>DISKUZE?</a:t>
              </a:r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16209F-7537-4FC8-9D9E-7FE5023A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27</a:t>
            </a:fld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3775DD-9FE8-42BE-A2E1-BF46BF608105}"/>
              </a:ext>
            </a:extLst>
          </p:cNvPr>
          <p:cNvSpPr txBox="1"/>
          <p:nvPr/>
        </p:nvSpPr>
        <p:spPr>
          <a:xfrm>
            <a:off x="301285" y="6169285"/>
            <a:ext cx="457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petra.koporova@gmail.com</a:t>
            </a:r>
          </a:p>
        </p:txBody>
      </p:sp>
    </p:spTree>
    <p:extLst>
      <p:ext uri="{BB962C8B-B14F-4D97-AF65-F5344CB8AC3E}">
        <p14:creationId xmlns:p14="http://schemas.microsoft.com/office/powerpoint/2010/main" val="2786961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53A4F-B972-40E0-965F-D38864CA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Zdroje obrázků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2946A8-9DA7-4F82-B7D9-44885A4B5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397500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hlinkClick r:id="rId2"/>
              </a:rPr>
              <a:t>https://www.flaticon.com/</a:t>
            </a:r>
            <a:endParaRPr lang="cs-CZ" dirty="0"/>
          </a:p>
          <a:p>
            <a:r>
              <a:rPr lang="cs-CZ" dirty="0">
                <a:hlinkClick r:id="rId3"/>
              </a:rPr>
              <a:t>https://unsplash.com/</a:t>
            </a:r>
            <a:endParaRPr lang="cs-CZ" dirty="0"/>
          </a:p>
          <a:p>
            <a:r>
              <a:rPr lang="cs-CZ" dirty="0">
                <a:hlinkClick r:id="rId4"/>
              </a:rPr>
              <a:t>https://bodytec-chomutov.cz/proc-chodit-na-ems-trenink-pravidelne-aneb-o-principu-superkompenzace/</a:t>
            </a:r>
            <a:endParaRPr lang="cs-CZ" dirty="0"/>
          </a:p>
          <a:p>
            <a:r>
              <a:rPr lang="cs-CZ" dirty="0">
                <a:hlinkClick r:id="rId5"/>
              </a:rPr>
              <a:t>https://www.svetbehu.cz/sacharidova-superkompenzace-mocna-zbran-pro-maraton-a-dal/</a:t>
            </a:r>
            <a:endParaRPr lang="cs-CZ" dirty="0"/>
          </a:p>
          <a:p>
            <a:r>
              <a:rPr lang="cs-CZ" dirty="0">
                <a:hlinkClick r:id="rId6"/>
              </a:rPr>
              <a:t>https://www.heart.org/en/healthy-living/healthy-eating/eat-smart/nutrition-basics/carbohydrates</a:t>
            </a:r>
            <a:endParaRPr lang="cs-CZ" dirty="0"/>
          </a:p>
          <a:p>
            <a:r>
              <a:rPr lang="cs-CZ" dirty="0">
                <a:hlinkClick r:id="rId7"/>
              </a:rPr>
              <a:t>https://www.health.harvard.edu/staying-healthy/know-the-facts-about-fats</a:t>
            </a:r>
            <a:endParaRPr lang="cs-CZ" dirty="0"/>
          </a:p>
          <a:p>
            <a:r>
              <a:rPr lang="cs-CZ" dirty="0">
                <a:hlinkClick r:id="rId8"/>
              </a:rPr>
              <a:t>https://www.mynetdiary.com/the-benefits-of-eating-protein.html</a:t>
            </a:r>
            <a:endParaRPr lang="cs-CZ" dirty="0"/>
          </a:p>
          <a:p>
            <a:r>
              <a:rPr lang="cs-CZ" dirty="0">
                <a:hlinkClick r:id="rId9"/>
              </a:rPr>
              <a:t>https://www.luxurylifestylemag.co.uk/food-and-drink/everything-you-need-to-know-about-micronutrients-to-stay-healthy/</a:t>
            </a:r>
            <a:endParaRPr lang="cs-CZ" dirty="0"/>
          </a:p>
          <a:p>
            <a:r>
              <a:rPr lang="cs-CZ" dirty="0">
                <a:hlinkClick r:id="rId10"/>
              </a:rPr>
              <a:t>https://terraexpert.cz/cropped-drinking-water-jpg/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FC6F79-0905-4F79-963B-31D14607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76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49A8F0E-CB57-4FA2-9C1A-4E6E1CFBF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09" y="55868"/>
            <a:ext cx="2068201" cy="2068201"/>
          </a:xfr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EF9F0576-8FD1-466D-A8C4-6BEC4420CD1B}"/>
              </a:ext>
            </a:extLst>
          </p:cNvPr>
          <p:cNvGrpSpPr/>
          <p:nvPr/>
        </p:nvGrpSpPr>
        <p:grpSpPr>
          <a:xfrm>
            <a:off x="255801" y="208701"/>
            <a:ext cx="4200939" cy="1683026"/>
            <a:chOff x="490330" y="457882"/>
            <a:chExt cx="4200939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3D95CDE7-E79C-4042-9C1E-995DA29D2720}"/>
                </a:ext>
              </a:extLst>
            </p:cNvPr>
            <p:cNvSpPr/>
            <p:nvPr/>
          </p:nvSpPr>
          <p:spPr>
            <a:xfrm>
              <a:off x="490330" y="457882"/>
              <a:ext cx="4200939" cy="1683026"/>
            </a:xfrm>
            <a:prstGeom prst="wedgeEllipseCallout">
              <a:avLst>
                <a:gd name="adj1" fmla="val 43037"/>
                <a:gd name="adj2" fmla="val 39666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459364C6-095C-4C9F-821A-809D762FEEBA}"/>
                </a:ext>
              </a:extLst>
            </p:cNvPr>
            <p:cNvSpPr txBox="1"/>
            <p:nvPr/>
          </p:nvSpPr>
          <p:spPr>
            <a:xfrm>
              <a:off x="1002257" y="1046763"/>
              <a:ext cx="3362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0070C0"/>
                  </a:solidFill>
                </a:rPr>
                <a:t>JAKÝ JE CÍL?</a:t>
              </a:r>
            </a:p>
          </p:txBody>
        </p:sp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D3511E98-5CA6-4156-9CAE-E20F5304D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t="24734" r="23185" b="30822"/>
          <a:stretch/>
        </p:blipFill>
        <p:spPr>
          <a:xfrm>
            <a:off x="9835440" y="-118451"/>
            <a:ext cx="2356559" cy="239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CFE6A81-1DA8-4184-9C46-E07BD5773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8" t="11630" r="7647"/>
          <a:stretch/>
        </p:blipFill>
        <p:spPr>
          <a:xfrm>
            <a:off x="9882364" y="2272360"/>
            <a:ext cx="2309636" cy="280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09151DF-849D-45C3-A7AA-BE55AC28D2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" b="14010"/>
          <a:stretch/>
        </p:blipFill>
        <p:spPr>
          <a:xfrm>
            <a:off x="7328009" y="4240170"/>
            <a:ext cx="2054530" cy="264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C0250DB-3988-41A6-8D51-BFFAA3E0C1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20885" b="13237"/>
          <a:stretch/>
        </p:blipFill>
        <p:spPr>
          <a:xfrm>
            <a:off x="7328010" y="2113517"/>
            <a:ext cx="2054530" cy="206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23351B6-7B93-4107-A9E9-BE3418ADB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85" y="5174974"/>
            <a:ext cx="1683026" cy="168302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5FB85BF3-AB5A-43AE-BA1B-B35903216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85" y="1981818"/>
            <a:ext cx="2068201" cy="206820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4B962784-3CD6-4688-88BD-CCDA231283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5845" r="1784" b="18261"/>
          <a:stretch/>
        </p:blipFill>
        <p:spPr>
          <a:xfrm>
            <a:off x="4566671" y="3949878"/>
            <a:ext cx="2511426" cy="270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BF45E90-63F5-4DB9-A0ED-636F9E36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37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DD9B1C-87F4-49B6-9D24-E1FF065C4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724"/>
            <a:ext cx="10515600" cy="4656276"/>
          </a:xfrm>
        </p:spPr>
        <p:txBody>
          <a:bodyPr>
            <a:normAutofit/>
          </a:bodyPr>
          <a:lstStyle/>
          <a:p>
            <a:r>
              <a:rPr lang="cs-CZ" dirty="0"/>
              <a:t>Člověk jako proměnná ve vědeckém přístupu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  <a:p>
            <a:r>
              <a:rPr lang="cs-CZ" dirty="0"/>
              <a:t>Autority v oboru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Každý jsme jiný</a:t>
            </a:r>
          </a:p>
          <a:p>
            <a:r>
              <a:rPr lang="cs-CZ" dirty="0"/>
              <a:t>Podobné jako ve sportovním tréninku</a:t>
            </a:r>
          </a:p>
          <a:p>
            <a:r>
              <a:rPr lang="cs-CZ" dirty="0"/>
              <a:t>Hlavně naslouchat svému tělu</a:t>
            </a:r>
          </a:p>
          <a:p>
            <a:r>
              <a:rPr lang="cs-CZ" dirty="0"/>
              <a:t>Alternativní výživové směry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E9D3A7C-DD0F-4180-A0B1-1BB1F130A08A}"/>
              </a:ext>
            </a:extLst>
          </p:cNvPr>
          <p:cNvGrpSpPr/>
          <p:nvPr/>
        </p:nvGrpSpPr>
        <p:grpSpPr>
          <a:xfrm>
            <a:off x="6652982" y="153875"/>
            <a:ext cx="4541115" cy="1806851"/>
            <a:chOff x="223897" y="4328905"/>
            <a:chExt cx="4541115" cy="1806851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2409D0CB-E353-4DBB-B349-99CDE0D10ED7}"/>
                </a:ext>
              </a:extLst>
            </p:cNvPr>
            <p:cNvSpPr/>
            <p:nvPr/>
          </p:nvSpPr>
          <p:spPr>
            <a:xfrm>
              <a:off x="223897" y="4328905"/>
              <a:ext cx="4541115" cy="1806851"/>
            </a:xfrm>
            <a:prstGeom prst="wedgeEllipseCallout">
              <a:avLst>
                <a:gd name="adj1" fmla="val -43692"/>
                <a:gd name="adj2" fmla="val 38422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36338008-B6E6-4216-B5A6-90E8FF87B759}"/>
                </a:ext>
              </a:extLst>
            </p:cNvPr>
            <p:cNvSpPr txBox="1"/>
            <p:nvPr/>
          </p:nvSpPr>
          <p:spPr>
            <a:xfrm>
              <a:off x="353099" y="4773870"/>
              <a:ext cx="4200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rgbClr val="0070C0"/>
                  </a:solidFill>
                </a:rPr>
                <a:t>EXISTUJE UNIVERSÁLNÍ PRAVDA?</a:t>
              </a:r>
            </a:p>
          </p:txBody>
        </p:sp>
      </p:grpSp>
      <p:pic>
        <p:nvPicPr>
          <p:cNvPr id="1030" name="Picture 6" descr="American Society for Nutrition - Wikipedia">
            <a:extLst>
              <a:ext uri="{FF2B5EF4-FFF2-40B4-BE49-F238E27FC236}">
                <a16:creationId xmlns:a16="http://schemas.microsoft.com/office/drawing/2014/main" id="{7BDE8FB4-3CB9-4BBD-ABD4-A5E88A34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26" y="3242730"/>
            <a:ext cx="1283114" cy="14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olečnost pro výživu">
            <a:extLst>
              <a:ext uri="{FF2B5EF4-FFF2-40B4-BE49-F238E27FC236}">
                <a16:creationId xmlns:a16="http://schemas.microsoft.com/office/drawing/2014/main" id="{D582E5D3-B38B-42A7-B969-68CBAE598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7"/>
          <a:stretch/>
        </p:blipFill>
        <p:spPr bwMode="auto">
          <a:xfrm>
            <a:off x="1089254" y="3242730"/>
            <a:ext cx="1283114" cy="13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větová zdravotnická organizace – Wikipedie">
            <a:extLst>
              <a:ext uri="{FF2B5EF4-FFF2-40B4-BE49-F238E27FC236}">
                <a16:creationId xmlns:a16="http://schemas.microsoft.com/office/drawing/2014/main" id="{BCD6297D-3CA4-4189-BB7E-CCE48ED6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94" y="3242730"/>
            <a:ext cx="1345982" cy="13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6B83885-00E8-4DCD-8696-6D431926D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396" y="3429000"/>
            <a:ext cx="2990850" cy="943508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B26AB72-F14B-4024-A746-D0797490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4</a:t>
            </a:fld>
            <a:endParaRPr lang="cs-CZ"/>
          </a:p>
        </p:txBody>
      </p:sp>
      <p:pic>
        <p:nvPicPr>
          <p:cNvPr id="1028" name="Picture 4" descr="Normální rozdělení – Wikipedie">
            <a:extLst>
              <a:ext uri="{FF2B5EF4-FFF2-40B4-BE49-F238E27FC236}">
                <a16:creationId xmlns:a16="http://schemas.microsoft.com/office/drawing/2014/main" id="{3C5228C0-DA91-4D81-A5B3-74CD5471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72" y="4776787"/>
            <a:ext cx="35242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4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AA77C4-CDD8-4124-9904-E2057501F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9489"/>
            <a:ext cx="10515600" cy="4351338"/>
          </a:xfrm>
        </p:spPr>
        <p:txBody>
          <a:bodyPr/>
          <a:lstStyle/>
          <a:p>
            <a:r>
              <a:rPr lang="cs-CZ" dirty="0"/>
              <a:t>Pohlaví</a:t>
            </a:r>
          </a:p>
          <a:p>
            <a:r>
              <a:rPr lang="cs-CZ" dirty="0"/>
              <a:t>Věk</a:t>
            </a:r>
          </a:p>
          <a:p>
            <a:r>
              <a:rPr lang="cs-CZ" dirty="0"/>
              <a:t>Hmotnost / </a:t>
            </a:r>
            <a:r>
              <a:rPr lang="cs-CZ" dirty="0" err="1"/>
              <a:t>Beztuková</a:t>
            </a:r>
            <a:r>
              <a:rPr lang="cs-CZ" dirty="0"/>
              <a:t> tělesná hmotnost</a:t>
            </a:r>
          </a:p>
          <a:p>
            <a:r>
              <a:rPr lang="cs-CZ" dirty="0"/>
              <a:t>Výkonnost</a:t>
            </a:r>
          </a:p>
          <a:p>
            <a:r>
              <a:rPr lang="cs-CZ" dirty="0"/>
              <a:t>Zdravotní anamnéza</a:t>
            </a:r>
          </a:p>
          <a:p>
            <a:r>
              <a:rPr lang="cs-CZ" dirty="0"/>
              <a:t>Potravinové alergie a intolerance</a:t>
            </a:r>
          </a:p>
          <a:p>
            <a:r>
              <a:rPr lang="cs-CZ" dirty="0"/>
              <a:t>Chuťové preference</a:t>
            </a:r>
          </a:p>
          <a:p>
            <a:r>
              <a:rPr lang="cs-CZ" dirty="0"/>
              <a:t>Dosavadní stravovací návyky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CCD84C8-F93D-4892-9E0A-CFFD5E0E44B8}"/>
              </a:ext>
            </a:extLst>
          </p:cNvPr>
          <p:cNvGrpSpPr/>
          <p:nvPr/>
        </p:nvGrpSpPr>
        <p:grpSpPr>
          <a:xfrm>
            <a:off x="589445" y="197173"/>
            <a:ext cx="1935115" cy="1462855"/>
            <a:chOff x="6366000" y="161423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3B32FB78-48C2-44AC-8ADA-580F303C2B33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13300"/>
                <a:gd name="adj2" fmla="val 63406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94DA276-B4A6-435C-81A0-837E77738EB1}"/>
                </a:ext>
              </a:extLst>
            </p:cNvPr>
            <p:cNvSpPr txBox="1"/>
            <p:nvPr/>
          </p:nvSpPr>
          <p:spPr>
            <a:xfrm>
              <a:off x="6840197" y="692821"/>
              <a:ext cx="1549156" cy="74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KDO?</a:t>
              </a:r>
            </a:p>
          </p:txBody>
        </p:sp>
      </p:grpSp>
      <p:pic>
        <p:nvPicPr>
          <p:cNvPr id="2050" name="Picture 2" descr="Orientační běh – Wikipedie">
            <a:extLst>
              <a:ext uri="{FF2B5EF4-FFF2-40B4-BE49-F238E27FC236}">
                <a16:creationId xmlns:a16="http://schemas.microsoft.com/office/drawing/2014/main" id="{E0A306C2-4F7D-4CB9-BEA7-7A127FB9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02" y="492595"/>
            <a:ext cx="2936405" cy="29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8F7B14-C868-41E8-B512-87DDE9F4D3E9}"/>
              </a:ext>
            </a:extLst>
          </p:cNvPr>
          <p:cNvGrpSpPr/>
          <p:nvPr/>
        </p:nvGrpSpPr>
        <p:grpSpPr>
          <a:xfrm>
            <a:off x="8003120" y="399597"/>
            <a:ext cx="3688939" cy="4332513"/>
            <a:chOff x="8003120" y="399597"/>
            <a:chExt cx="3688939" cy="4332513"/>
          </a:xfrm>
        </p:grpSpPr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F0DC2A76-4BC6-4AC4-8313-B83CBDA25FC7}"/>
                </a:ext>
              </a:extLst>
            </p:cNvPr>
            <p:cNvSpPr/>
            <p:nvPr/>
          </p:nvSpPr>
          <p:spPr>
            <a:xfrm rot="18506665">
              <a:off x="8051789" y="3039638"/>
              <a:ext cx="1136473" cy="1233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5BD8A0D9-2DD4-45B8-8750-3D26C3228515}"/>
                </a:ext>
              </a:extLst>
            </p:cNvPr>
            <p:cNvSpPr/>
            <p:nvPr/>
          </p:nvSpPr>
          <p:spPr>
            <a:xfrm rot="16200000">
              <a:off x="9385840" y="2466143"/>
              <a:ext cx="1136473" cy="2535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D723BA97-1231-4056-B6B2-24FD330E5A2E}"/>
                </a:ext>
              </a:extLst>
            </p:cNvPr>
            <p:cNvSpPr/>
            <p:nvPr/>
          </p:nvSpPr>
          <p:spPr>
            <a:xfrm rot="13094292">
              <a:off x="10126865" y="2196197"/>
              <a:ext cx="1136473" cy="2535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3ECC3D2B-0488-4502-A66C-D77EA5FB8B42}"/>
                </a:ext>
              </a:extLst>
            </p:cNvPr>
            <p:cNvSpPr/>
            <p:nvPr/>
          </p:nvSpPr>
          <p:spPr>
            <a:xfrm rot="13860519">
              <a:off x="10414172" y="606414"/>
              <a:ext cx="1484704" cy="107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63D53917-7CB0-451B-A40F-8C49C7034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202" y="527749"/>
              <a:ext cx="2786951" cy="2786951"/>
            </a:xfrm>
            <a:prstGeom prst="rect">
              <a:avLst/>
            </a:prstGeom>
          </p:spPr>
        </p:pic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0BC0E48-9A93-4C23-A0A8-14FD4849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74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svetbehu.cz/wp-content/uploads/2019/519/supekompenzace-1.png">
            <a:extLst>
              <a:ext uri="{FF2B5EF4-FFF2-40B4-BE49-F238E27FC236}">
                <a16:creationId xmlns:a16="http://schemas.microsoft.com/office/drawing/2014/main" id="{1EDB4FB3-302F-4D90-B2CD-09BEBA436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6"/>
          <a:stretch/>
        </p:blipFill>
        <p:spPr bwMode="auto">
          <a:xfrm>
            <a:off x="349939" y="1708914"/>
            <a:ext cx="8628233" cy="35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AF8E718-71DA-4505-A62A-14D8C18C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122" y="365125"/>
            <a:ext cx="7563678" cy="1325563"/>
          </a:xfrm>
        </p:spPr>
        <p:txBody>
          <a:bodyPr/>
          <a:lstStyle/>
          <a:p>
            <a:r>
              <a:rPr lang="cs-CZ" b="1" dirty="0"/>
              <a:t>Efekt </a:t>
            </a:r>
            <a:r>
              <a:rPr lang="cs-CZ" b="1" dirty="0" err="1"/>
              <a:t>superkompenzace</a:t>
            </a:r>
            <a:endParaRPr lang="cs-CZ" b="1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C01F03D-A635-4103-94BF-FED40415CD54}"/>
              </a:ext>
            </a:extLst>
          </p:cNvPr>
          <p:cNvGrpSpPr/>
          <p:nvPr/>
        </p:nvGrpSpPr>
        <p:grpSpPr>
          <a:xfrm>
            <a:off x="1019473" y="382619"/>
            <a:ext cx="2246744" cy="1375537"/>
            <a:chOff x="8656064" y="3188740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7F7F1921-2668-40A4-B0A0-C0216577E380}"/>
                </a:ext>
              </a:extLst>
            </p:cNvPr>
            <p:cNvSpPr/>
            <p:nvPr/>
          </p:nvSpPr>
          <p:spPr>
            <a:xfrm>
              <a:off x="8656064" y="3188740"/>
              <a:ext cx="2246744" cy="1683026"/>
            </a:xfrm>
            <a:prstGeom prst="wedgeEllipseCallout">
              <a:avLst>
                <a:gd name="adj1" fmla="val -58582"/>
                <a:gd name="adj2" fmla="val -1396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D29C40A4-A1EE-4C6E-9B40-366F4DE8FDDB}"/>
                </a:ext>
              </a:extLst>
            </p:cNvPr>
            <p:cNvSpPr txBox="1"/>
            <p:nvPr/>
          </p:nvSpPr>
          <p:spPr>
            <a:xfrm>
              <a:off x="9033179" y="3623823"/>
              <a:ext cx="14925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PROČ?</a:t>
              </a:r>
            </a:p>
          </p:txBody>
        </p:sp>
      </p:grpSp>
      <p:pic>
        <p:nvPicPr>
          <p:cNvPr id="3074" name="Picture 2" descr="http://bodytec-chomutov.cz/wp-content/uploads/2018/05/1526413121.gif">
            <a:extLst>
              <a:ext uri="{FF2B5EF4-FFF2-40B4-BE49-F238E27FC236}">
                <a16:creationId xmlns:a16="http://schemas.microsoft.com/office/drawing/2014/main" id="{68C51D69-7B33-47E2-9982-F3BED89EF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r="534" b="60229"/>
          <a:stretch/>
        </p:blipFill>
        <p:spPr bwMode="auto">
          <a:xfrm>
            <a:off x="6800850" y="3781619"/>
            <a:ext cx="5257801" cy="29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6BEB13-D2C4-4C53-9BE4-8686C68D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64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8E718-71DA-4505-A62A-14D8C18C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122" y="365125"/>
            <a:ext cx="7563678" cy="1325563"/>
          </a:xfrm>
        </p:spPr>
        <p:txBody>
          <a:bodyPr/>
          <a:lstStyle/>
          <a:p>
            <a:r>
              <a:rPr lang="cs-CZ" b="1" dirty="0"/>
              <a:t>Cíle sportovní výživy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0BF200-24ED-404A-81E7-B7A7251BB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5493"/>
            <a:ext cx="10515600" cy="4351338"/>
          </a:xfrm>
        </p:spPr>
        <p:txBody>
          <a:bodyPr/>
          <a:lstStyle/>
          <a:p>
            <a:r>
              <a:rPr lang="cs-CZ" dirty="0"/>
              <a:t>Optimalizace sportovního výkonu</a:t>
            </a:r>
          </a:p>
          <a:p>
            <a:r>
              <a:rPr lang="cs-CZ" dirty="0"/>
              <a:t>Rychlá regenerace </a:t>
            </a:r>
          </a:p>
          <a:p>
            <a:pPr marL="612000"/>
            <a:r>
              <a:rPr lang="cs-CZ" dirty="0"/>
              <a:t>Glykogenových zásob</a:t>
            </a:r>
          </a:p>
          <a:p>
            <a:pPr marL="612000"/>
            <a:r>
              <a:rPr lang="cs-CZ" dirty="0"/>
              <a:t>Zatížených tkání</a:t>
            </a:r>
          </a:p>
          <a:p>
            <a:r>
              <a:rPr lang="cs-CZ" dirty="0"/>
              <a:t>Růst svalové hmoty</a:t>
            </a:r>
          </a:p>
          <a:p>
            <a:r>
              <a:rPr lang="cs-CZ" dirty="0"/>
              <a:t>Příprava na další výkon</a:t>
            </a:r>
          </a:p>
          <a:p>
            <a:r>
              <a:rPr lang="cs-CZ" dirty="0"/>
              <a:t>Prevence úrazů</a:t>
            </a:r>
          </a:p>
          <a:p>
            <a:r>
              <a:rPr lang="cs-CZ" dirty="0"/>
              <a:t>Celkové zdraví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C01F03D-A635-4103-94BF-FED40415CD54}"/>
              </a:ext>
            </a:extLst>
          </p:cNvPr>
          <p:cNvGrpSpPr/>
          <p:nvPr/>
        </p:nvGrpSpPr>
        <p:grpSpPr>
          <a:xfrm>
            <a:off x="1019473" y="382619"/>
            <a:ext cx="2246744" cy="1375537"/>
            <a:chOff x="8656064" y="3188740"/>
            <a:chExt cx="2246744" cy="1683026"/>
          </a:xfrm>
        </p:grpSpPr>
        <p:sp>
          <p:nvSpPr>
            <p:cNvPr id="5" name="Řečová bublina: oválný bublinový popisek 4">
              <a:extLst>
                <a:ext uri="{FF2B5EF4-FFF2-40B4-BE49-F238E27FC236}">
                  <a16:creationId xmlns:a16="http://schemas.microsoft.com/office/drawing/2014/main" id="{7F7F1921-2668-40A4-B0A0-C0216577E380}"/>
                </a:ext>
              </a:extLst>
            </p:cNvPr>
            <p:cNvSpPr/>
            <p:nvPr/>
          </p:nvSpPr>
          <p:spPr>
            <a:xfrm>
              <a:off x="8656064" y="3188740"/>
              <a:ext cx="2246744" cy="1683026"/>
            </a:xfrm>
            <a:prstGeom prst="wedgeEllipseCallout">
              <a:avLst>
                <a:gd name="adj1" fmla="val -31873"/>
                <a:gd name="adj2" fmla="val 54593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D29C40A4-A1EE-4C6E-9B40-366F4DE8FDDB}"/>
                </a:ext>
              </a:extLst>
            </p:cNvPr>
            <p:cNvSpPr txBox="1"/>
            <p:nvPr/>
          </p:nvSpPr>
          <p:spPr>
            <a:xfrm>
              <a:off x="9033179" y="3623823"/>
              <a:ext cx="14925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PROČ?</a:t>
              </a:r>
            </a:p>
          </p:txBody>
        </p:sp>
      </p:grpSp>
      <p:pic>
        <p:nvPicPr>
          <p:cNvPr id="7" name="Zástupný symbol pro obsah 7">
            <a:extLst>
              <a:ext uri="{FF2B5EF4-FFF2-40B4-BE49-F238E27FC236}">
                <a16:creationId xmlns:a16="http://schemas.microsoft.com/office/drawing/2014/main" id="{F97BAE7F-9512-4157-83E0-B988E63F2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326" y="1360799"/>
            <a:ext cx="2068201" cy="2068201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0A71019-94E3-4A98-9A11-082930C6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2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8E718-71DA-4505-A62A-14D8C18C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122" y="365125"/>
            <a:ext cx="7563678" cy="1325563"/>
          </a:xfrm>
        </p:spPr>
        <p:txBody>
          <a:bodyPr/>
          <a:lstStyle/>
          <a:p>
            <a:r>
              <a:rPr lang="cs-CZ" b="1" dirty="0"/>
              <a:t>Energetické zdroje pro mozek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0BF200-24ED-404A-81E7-B7A7251BB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9181"/>
            <a:ext cx="10515600" cy="4351338"/>
          </a:xfrm>
        </p:spPr>
        <p:txBody>
          <a:bodyPr/>
          <a:lstStyle/>
          <a:p>
            <a:r>
              <a:rPr lang="cs-CZ" dirty="0"/>
              <a:t>Mozek je závislý na přísunu glukózy</a:t>
            </a:r>
          </a:p>
          <a:p>
            <a:r>
              <a:rPr lang="cs-CZ" dirty="0"/>
              <a:t>Vliv na jemnou motoriku a kognitivní funkce</a:t>
            </a:r>
          </a:p>
          <a:p>
            <a:r>
              <a:rPr lang="cs-CZ" dirty="0"/>
              <a:t>Předcházení hypoglykémii (strava před a během výkonu)</a:t>
            </a:r>
          </a:p>
          <a:p>
            <a:r>
              <a:rPr lang="cs-CZ" dirty="0" err="1"/>
              <a:t>Mouth</a:t>
            </a:r>
            <a:r>
              <a:rPr lang="cs-CZ" dirty="0"/>
              <a:t> </a:t>
            </a:r>
            <a:r>
              <a:rPr lang="cs-CZ" dirty="0" err="1"/>
              <a:t>rinsing</a:t>
            </a:r>
            <a:r>
              <a:rPr lang="cs-CZ" dirty="0"/>
              <a:t> = kontakt sacharidů s ústy</a:t>
            </a:r>
            <a:br>
              <a:rPr lang="cs-CZ" dirty="0"/>
            </a:br>
            <a:r>
              <a:rPr lang="cs-CZ" dirty="0"/>
              <a:t>         =&gt; aktivace některých center kůry mozkové</a:t>
            </a:r>
          </a:p>
          <a:p>
            <a:r>
              <a:rPr lang="cs-CZ" dirty="0"/>
              <a:t>Proplachování úst sladkým nápojem</a:t>
            </a:r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AD04CCC-67DD-4160-A04A-4ADAA569499B}"/>
              </a:ext>
            </a:extLst>
          </p:cNvPr>
          <p:cNvGrpSpPr/>
          <p:nvPr/>
        </p:nvGrpSpPr>
        <p:grpSpPr>
          <a:xfrm>
            <a:off x="1171873" y="535019"/>
            <a:ext cx="2246744" cy="1375537"/>
            <a:chOff x="8656064" y="3188740"/>
            <a:chExt cx="2246744" cy="1683026"/>
          </a:xfrm>
        </p:grpSpPr>
        <p:sp>
          <p:nvSpPr>
            <p:cNvPr id="8" name="Řečová bublina: oválný bublinový popisek 7">
              <a:extLst>
                <a:ext uri="{FF2B5EF4-FFF2-40B4-BE49-F238E27FC236}">
                  <a16:creationId xmlns:a16="http://schemas.microsoft.com/office/drawing/2014/main" id="{D7283819-57EA-41A1-A368-8D5113DFFE38}"/>
                </a:ext>
              </a:extLst>
            </p:cNvPr>
            <p:cNvSpPr/>
            <p:nvPr/>
          </p:nvSpPr>
          <p:spPr>
            <a:xfrm>
              <a:off x="8656064" y="3188740"/>
              <a:ext cx="2246744" cy="1683026"/>
            </a:xfrm>
            <a:prstGeom prst="wedgeEllipseCallout">
              <a:avLst>
                <a:gd name="adj1" fmla="val -31873"/>
                <a:gd name="adj2" fmla="val 54593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625B0238-B49A-4CE5-BB9D-90543E22172D}"/>
                </a:ext>
              </a:extLst>
            </p:cNvPr>
            <p:cNvSpPr txBox="1"/>
            <p:nvPr/>
          </p:nvSpPr>
          <p:spPr>
            <a:xfrm>
              <a:off x="9033179" y="3623823"/>
              <a:ext cx="14925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0000"/>
                  </a:solidFill>
                </a:rPr>
                <a:t>PROČ?</a:t>
              </a:r>
            </a:p>
          </p:txBody>
        </p:sp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C0AC1F26-191C-4201-B4F2-523F3D3D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99" y="1690688"/>
            <a:ext cx="2068201" cy="2068201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F107CE-4802-4416-8C93-E535F2FB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0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62605-8435-4878-BB98-2A66C37E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764" y="395713"/>
            <a:ext cx="3230218" cy="1325563"/>
          </a:xfrm>
        </p:spPr>
        <p:txBody>
          <a:bodyPr/>
          <a:lstStyle/>
          <a:p>
            <a:r>
              <a:rPr lang="cs-CZ" b="1" dirty="0"/>
              <a:t>Zdravá strava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E302F6-4832-4D2B-AE48-13300439D836}"/>
              </a:ext>
            </a:extLst>
          </p:cNvPr>
          <p:cNvGrpSpPr/>
          <p:nvPr/>
        </p:nvGrpSpPr>
        <p:grpSpPr>
          <a:xfrm>
            <a:off x="120655" y="96418"/>
            <a:ext cx="1139324" cy="731427"/>
            <a:chOff x="6366000" y="161423"/>
            <a:chExt cx="2246744" cy="1683026"/>
          </a:xfrm>
        </p:grpSpPr>
        <p:sp>
          <p:nvSpPr>
            <p:cNvPr id="6" name="Řečová bublina: oválný bublinový popisek 5">
              <a:extLst>
                <a:ext uri="{FF2B5EF4-FFF2-40B4-BE49-F238E27FC236}">
                  <a16:creationId xmlns:a16="http://schemas.microsoft.com/office/drawing/2014/main" id="{36F16B8F-0757-4F5F-9AE6-6B7D9D88B250}"/>
                </a:ext>
              </a:extLst>
            </p:cNvPr>
            <p:cNvSpPr/>
            <p:nvPr/>
          </p:nvSpPr>
          <p:spPr>
            <a:xfrm>
              <a:off x="6366000" y="161423"/>
              <a:ext cx="2246744" cy="1683026"/>
            </a:xfrm>
            <a:prstGeom prst="wedgeEllipseCallout">
              <a:avLst>
                <a:gd name="adj1" fmla="val -31791"/>
                <a:gd name="adj2" fmla="val 56158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4553BFF-5354-4878-86D1-461D8A49C2EE}"/>
                </a:ext>
              </a:extLst>
            </p:cNvPr>
            <p:cNvSpPr txBox="1"/>
            <p:nvPr/>
          </p:nvSpPr>
          <p:spPr>
            <a:xfrm>
              <a:off x="6922861" y="618442"/>
              <a:ext cx="1481826" cy="494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FF0000"/>
                  </a:solidFill>
                </a:rPr>
                <a:t>CO?</a:t>
              </a:r>
            </a:p>
          </p:txBody>
        </p:sp>
      </p:grpSp>
      <p:pic>
        <p:nvPicPr>
          <p:cNvPr id="9" name="Obrázek 8">
            <a:extLst>
              <a:ext uri="{FF2B5EF4-FFF2-40B4-BE49-F238E27FC236}">
                <a16:creationId xmlns:a16="http://schemas.microsoft.com/office/drawing/2014/main" id="{91198CC0-0230-4053-9D0C-E5904F445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6" b="93096" l="7000" r="95000">
                        <a14:foregroundMark x1="47600" y1="8686" x2="51200" y2="9131"/>
                        <a14:foregroundMark x1="15400" y1="85746" x2="18600" y2="89087"/>
                        <a14:foregroundMark x1="9600" y1="83519" x2="7000" y2="85746"/>
                        <a14:foregroundMark x1="22000" y1="92873" x2="24000" y2="92205"/>
                        <a14:foregroundMark x1="45000" y1="92650" x2="48800" y2="92650"/>
                        <a14:foregroundMark x1="56400" y1="92873" x2="62600" y2="92650"/>
                        <a14:foregroundMark x1="62600" y1="92650" x2="65000" y2="92650"/>
                        <a14:foregroundMark x1="73600" y1="92873" x2="79400" y2="93318"/>
                        <a14:foregroundMark x1="93600" y1="93096" x2="95000" y2="93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50" y="4320209"/>
            <a:ext cx="2826049" cy="253779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0F99E11-2C78-4772-8ED6-D5F7BCD06065}"/>
              </a:ext>
            </a:extLst>
          </p:cNvPr>
          <p:cNvSpPr txBox="1"/>
          <p:nvPr/>
        </p:nvSpPr>
        <p:spPr>
          <a:xfrm>
            <a:off x="6452127" y="2222317"/>
            <a:ext cx="5314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hlinkClick r:id="rId4"/>
              </a:rPr>
              <a:t>Výživová doporučení pro obyvatelstvo ČR všech věkových skupin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hlinkClick r:id="rId5"/>
              </a:rPr>
              <a:t>výživová pyramida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dlouhodobě udržitelné stravování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Prevence onemocnění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25BCD87-5D19-422A-8B1D-61E7827559F7}"/>
              </a:ext>
            </a:extLst>
          </p:cNvPr>
          <p:cNvSpPr txBox="1"/>
          <p:nvPr/>
        </p:nvSpPr>
        <p:spPr>
          <a:xfrm>
            <a:off x="901148" y="2222318"/>
            <a:ext cx="51948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Neklade si za cíl dodržovat zásady zdravé výživy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Výživa PŘED, BĚHEM a PO zátěži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nezohledňuje příjem většiny </a:t>
            </a:r>
            <a:r>
              <a:rPr lang="cs-CZ" sz="2800" dirty="0" err="1"/>
              <a:t>mikronutrientů</a:t>
            </a:r>
            <a:r>
              <a:rPr lang="cs-CZ" sz="2800" dirty="0"/>
              <a:t>, </a:t>
            </a:r>
            <a:r>
              <a:rPr lang="cs-CZ" sz="2800" dirty="0" err="1"/>
              <a:t>fytonutrientů</a:t>
            </a:r>
            <a:r>
              <a:rPr lang="cs-CZ" sz="2800" dirty="0"/>
              <a:t> a zdraví prospěšných tuků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Optimalizace výkonu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468757A-4A43-4E51-B79A-DF92528236B9}"/>
              </a:ext>
            </a:extLst>
          </p:cNvPr>
          <p:cNvSpPr txBox="1">
            <a:spLocks/>
          </p:cNvSpPr>
          <p:nvPr/>
        </p:nvSpPr>
        <p:spPr>
          <a:xfrm>
            <a:off x="1154473" y="395714"/>
            <a:ext cx="4521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Sportovní výživa vs.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7AFC24-8B1B-4BEA-9EC7-AFE22DDD3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F575-8445-40E4-816F-A32BAE5132F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6119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1471</Words>
  <Application>Microsoft Office PowerPoint</Application>
  <PresentationFormat>Širokoúhlá obrazovka</PresentationFormat>
  <Paragraphs>279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Motiv Office</vt:lpstr>
      <vt:lpstr>Jak složit jídelníček orientačního běžce?</vt:lpstr>
      <vt:lpstr>Prezentace aplikace PowerPoint</vt:lpstr>
      <vt:lpstr>Prezentace aplikace PowerPoint</vt:lpstr>
      <vt:lpstr>Prezentace aplikace PowerPoint</vt:lpstr>
      <vt:lpstr>Prezentace aplikace PowerPoint</vt:lpstr>
      <vt:lpstr>Efekt superkompenzace</vt:lpstr>
      <vt:lpstr>Cíle sportovní výživy</vt:lpstr>
      <vt:lpstr>Energetické zdroje pro mozek</vt:lpstr>
      <vt:lpstr>Zdravá strava</vt:lpstr>
      <vt:lpstr>Základní složky stravy</vt:lpstr>
      <vt:lpstr>Základní složky stravy</vt:lpstr>
      <vt:lpstr>Základní složky stravy</vt:lpstr>
      <vt:lpstr>Základní složky stravy</vt:lpstr>
      <vt:lpstr>Základní složky stravy</vt:lpstr>
      <vt:lpstr>Doplňky stravy</vt:lpstr>
      <vt:lpstr>Timing</vt:lpstr>
      <vt:lpstr>Timing</vt:lpstr>
      <vt:lpstr>Timing</vt:lpstr>
      <vt:lpstr>Složení jídelníčku</vt:lpstr>
      <vt:lpstr>Nutriční anamnéza</vt:lpstr>
      <vt:lpstr>Energetický příjem a výdej</vt:lpstr>
      <vt:lpstr>Příklady jídelníčku</vt:lpstr>
      <vt:lpstr>Příklady jídelníčku</vt:lpstr>
      <vt:lpstr>Příklady jídelníčku</vt:lpstr>
      <vt:lpstr>Jak můžu zasáhnout jako trenér?</vt:lpstr>
      <vt:lpstr>Literatura k tématu</vt:lpstr>
      <vt:lpstr>Prezentace aplikace PowerPoint</vt:lpstr>
      <vt:lpstr>Zdroje obrázků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složit jídelníček orientačního běžce?</dc:title>
  <dc:creator>Petra</dc:creator>
  <cp:lastModifiedBy>Petra</cp:lastModifiedBy>
  <cp:revision>97</cp:revision>
  <dcterms:created xsi:type="dcterms:W3CDTF">2020-11-13T13:56:31Z</dcterms:created>
  <dcterms:modified xsi:type="dcterms:W3CDTF">2020-11-18T17:55:27Z</dcterms:modified>
</cp:coreProperties>
</file>