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Nuni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Nuni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.fntdata"/><Relationship Id="rId6" Type="http://schemas.openxmlformats.org/officeDocument/2006/relationships/slide" Target="slides/slide1.xml"/><Relationship Id="rId18" Type="http://schemas.openxmlformats.org/officeDocument/2006/relationships/font" Target="fonts/Nuni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c95f4d4d27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c95f4d4d27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c95f4d4d27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c95f4d4d27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cd2840e7b1_1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cd2840e7b1_1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c95f4d4d27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c95f4d4d27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e65193bba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e65193bba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cd2840e7b1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cd2840e7b1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e65193bba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e65193bb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cd2840e7b1_1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cd2840e7b1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c95f4d4d27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c95f4d4d27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c95f4d4d27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c95f4d4d27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c95f4d4d27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c95f4d4d27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mocr.army.cz/scripts/detail.php?id=51011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zadost.online/" TargetMode="External"/><Relationship Id="rId4" Type="http://schemas.openxmlformats.org/officeDocument/2006/relationships/hyperlink" Target="https://www.nfveolia.cz/" TargetMode="External"/><Relationship Id="rId5" Type="http://schemas.openxmlformats.org/officeDocument/2006/relationships/hyperlink" Target="https://www.svs.cz/cz/spolecnost/nadacni-fond-severoceska-voda/" TargetMode="External"/><Relationship Id="rId6" Type="http://schemas.openxmlformats.org/officeDocument/2006/relationships/hyperlink" Target="https://www.nros.cz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653125" y="1847700"/>
            <a:ext cx="5730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Workshop pořádání závodu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245422"/>
            <a:ext cx="5361300" cy="6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udělat, co nezapomenout při pořádání závodu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TEORETICKY, S TIPY, KTERÉ SE NA ŠKOLENÍCH NEZMIŇUJÍ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WORKSHOP, KTERÝ MÁ INSPIROVAT.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oslovovat partnera akce?</a:t>
            </a:r>
            <a:endParaRPr/>
          </a:p>
        </p:txBody>
      </p:sp>
      <p:sp>
        <p:nvSpPr>
          <p:cNvPr id="182" name="Google Shape;182;p22"/>
          <p:cNvSpPr txBox="1"/>
          <p:nvPr>
            <p:ph idx="1" type="body"/>
          </p:nvPr>
        </p:nvSpPr>
        <p:spPr>
          <a:xfrm>
            <a:off x="534425" y="1455425"/>
            <a:ext cx="7505700" cy="31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vysvětlit unikátnost nebo specifičnost akce </a:t>
            </a:r>
            <a:endParaRPr b="1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v čem je dobré se zrovna spojit s vaším závodem (vytvoříte mapu, která bude sloužit desítky let nejen pro orienťáky…)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je to jediná akce v regionu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cílová skupina je mu blízká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máte zajímavé mediální pokrytí akce (noviny, televize, …)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musíte mu nabídnout protislužbu</a:t>
            </a:r>
            <a:endParaRPr b="1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logo “vlevo dole” v pokynech, které už skoro nikdo nečte tak dole, není většinou uspokojící trend. Ale logo na všech fotkách z akce už je zajímavé…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získá finance z určitého prodeje na závodech nebo to, že jeho </a:t>
            </a:r>
            <a:endParaRPr sz="1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Kde hledat partnera?</a:t>
            </a:r>
            <a:endParaRPr/>
          </a:p>
        </p:txBody>
      </p:sp>
      <p:sp>
        <p:nvSpPr>
          <p:cNvPr id="188" name="Google Shape;188;p23"/>
          <p:cNvSpPr txBox="1"/>
          <p:nvPr>
            <p:ph idx="1" type="body"/>
          </p:nvPr>
        </p:nvSpPr>
        <p:spPr>
          <a:xfrm>
            <a:off x="819150" y="1528900"/>
            <a:ext cx="7505700" cy="31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působí </a:t>
            </a:r>
            <a:r>
              <a:rPr b="1" lang="cs"/>
              <a:t>v dané obci / oblasti </a:t>
            </a:r>
            <a:endParaRPr b="1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má k regionu vztah, vysoká koncentrace lidí může být zajímavá i pro něj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pekárny, restaurace, ubytovací služby 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má ke sportu nebo orientačnímu běhu vztah </a:t>
            </a:r>
            <a:endParaRPr b="1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prodává sportovní věci (boty, buzoly, energetické gely), které účastníci používají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majitel nebo vedoucí pracovník je sportovec nebo ideálně orientační běžec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jeho služby potřebujete pro konání závodu 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stávající partner klubu / vaší organizace</a:t>
            </a:r>
            <a:endParaRPr b="1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pokud již podporuje např. celoroční činnost klubu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má k vaší organizace vztah</a:t>
            </a:r>
            <a:endParaRPr b="1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majitel nebo vedoucí pracovník je člen vašeho klubu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využíváte jeho služeb (tisk mapy, energetické nápoje 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máte možnost mu nabídnout zajímavou aktivaci v rámci pořádání závodů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má stejné hodnoty jako vy</a:t>
            </a: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budete úspěšní?</a:t>
            </a:r>
            <a:endParaRPr/>
          </a:p>
        </p:txBody>
      </p:sp>
      <p:sp>
        <p:nvSpPr>
          <p:cNvPr id="194" name="Google Shape;194;p24"/>
          <p:cNvSpPr txBox="1"/>
          <p:nvPr>
            <p:ph idx="1" type="body"/>
          </p:nvPr>
        </p:nvSpPr>
        <p:spPr>
          <a:xfrm>
            <a:off x="819150" y="1528900"/>
            <a:ext cx="7505700" cy="31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1 z 5 oslovených partnerů vám maximálně odpoví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80 % z těch, co vám odpoví, vám napíšou, že nemají zájem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20 % z těch, co vám hned nepošlou “někam”,  si vyžádají další informace nebo se domluvíte na schůzce</a:t>
            </a:r>
            <a:endParaRPr b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po dalších kolech jednání nebo schůzce vás minimálně 70-80 % kontaktují s tím, že nemají zájem.</a:t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1600"/>
              <a:t>Úspěšnost oslovení komerčního subjektu je cca 1-5 %, tedy každý 20. až 100. firma (podle velikosti závodu) vás nakonec bude sponzorovat a vyplatí se vám to.</a:t>
            </a:r>
            <a:r>
              <a:rPr b="1" lang="cs"/>
              <a:t> </a:t>
            </a:r>
            <a:endParaRPr b="1"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často je to o vhodném </a:t>
            </a:r>
            <a:r>
              <a:rPr b="1" lang="cs"/>
              <a:t>kontaktu</a:t>
            </a:r>
            <a:r>
              <a:rPr lang="cs"/>
              <a:t>, </a:t>
            </a:r>
            <a:r>
              <a:rPr b="1" lang="cs"/>
              <a:t>známosti </a:t>
            </a:r>
            <a:r>
              <a:rPr lang="cs"/>
              <a:t>nebo </a:t>
            </a:r>
            <a:r>
              <a:rPr b="1" lang="cs"/>
              <a:t>společném střetnutí</a:t>
            </a:r>
            <a:r>
              <a:rPr lang="cs"/>
              <a:t> - j</a:t>
            </a:r>
            <a:r>
              <a:rPr i="1" lang="cs"/>
              <a:t>ezděte na různé konference, meetingy, představení kolekcí, …</a:t>
            </a:r>
            <a:endParaRPr i="1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nikdo na vás nečeká, vy musíte vhodně zaujmout a oslovit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je potřeba s firmami průběžně komunikovat, posílat náhledy, novinky z vaší organizace atd.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NEBOJTE SE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736500" y="18834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900"/>
              <a:t>Blok 2</a:t>
            </a:r>
            <a:endParaRPr sz="39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29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granty, finance, jak na sponzoring</a:t>
            </a:r>
            <a:endParaRPr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Rozpočet</a:t>
            </a:r>
            <a:endParaRPr/>
          </a:p>
        </p:txBody>
      </p:sp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819150" y="1602375"/>
            <a:ext cx="7505700" cy="31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bohužel velmi podceňovaný faktor na závodech (“ono to nějak dopadne”), nicméně velmi důležitý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stačí jednoduchá excelovská tabulka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v </a:t>
            </a:r>
            <a:r>
              <a:rPr b="1" lang="cs"/>
              <a:t>příjmech</a:t>
            </a:r>
            <a:r>
              <a:rPr lang="cs"/>
              <a:t> je potřeba postupně zpřesňovat: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příjem ze startovného (nejdříve odhad z dat z loňska nebo závodu podobného typu, postupně zpřesňovat)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dotace, granty, dary (viz dále)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sponzorské příspěvky (viz dále)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další “výdělečná” činnost (parkovné, občerstvení, “tombola” …)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mezi </a:t>
            </a:r>
            <a:r>
              <a:rPr b="1" lang="cs"/>
              <a:t>výdaje</a:t>
            </a:r>
            <a:r>
              <a:rPr lang="cs"/>
              <a:t> určitě patří: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tvorba a tisk mapy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pronájem prostorů (shromaždiště, parkoviště, …) vč. vody / elektřiny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spotřební materiál (izolepy, papíry, …)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zapůjčení nebo nákup materiálu (lavice, stany, SI jednotky, TOI-TOI, plůtky …)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odvody ze závodů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cs"/>
              <a:t>cestovné nebo odměny pořadatelů (?)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418176" cy="246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9100" y="1996475"/>
            <a:ext cx="6052626" cy="3306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Dotace, granty, dary</a:t>
            </a:r>
            <a:endParaRPr/>
          </a:p>
        </p:txBody>
      </p:sp>
      <p:sp>
        <p:nvSpPr>
          <p:cNvPr id="152" name="Google Shape;152;p17"/>
          <p:cNvSpPr txBox="1"/>
          <p:nvPr>
            <p:ph idx="1" type="body"/>
          </p:nvPr>
        </p:nvSpPr>
        <p:spPr>
          <a:xfrm>
            <a:off x="350725" y="1565625"/>
            <a:ext cx="8503500" cy="31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Dnes se dá docela dobře zažádat v různých možných grantových/dotačních řízení na podporu akcí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cs"/>
              <a:t>Pár tipů, abyste uspěli: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b="1" lang="cs" sz="1300"/>
              <a:t>N</a:t>
            </a:r>
            <a:r>
              <a:rPr b="1" lang="cs" sz="1300"/>
              <a:t>ebát se!</a:t>
            </a:r>
            <a:r>
              <a:rPr lang="cs" sz="1300"/>
              <a:t> Holt to nevyjde, ne vždy budete úspěšní - chyby ale vás poučí pro příště</a:t>
            </a:r>
            <a:endParaRPr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N</a:t>
            </a:r>
            <a:r>
              <a:rPr b="1" lang="cs" sz="1300"/>
              <a:t>astudujte pořádně dotační program</a:t>
            </a:r>
            <a:r>
              <a:rPr lang="cs" sz="1300"/>
              <a:t>, abyste na nic nezapomněli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Nebojte se oslovit </a:t>
            </a:r>
            <a:r>
              <a:rPr b="1" lang="cs" sz="1300"/>
              <a:t>kontaktní osobu</a:t>
            </a:r>
            <a:r>
              <a:rPr lang="cs" sz="1300"/>
              <a:t> s otázkou, která vám není jasná, poraďte se, vzbuďte zájem...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Pokuste se projekt napsat co nejlépe - </a:t>
            </a:r>
            <a:r>
              <a:rPr b="1" lang="cs" sz="1300"/>
              <a:t>většinou krátce, ale výstižně</a:t>
            </a:r>
            <a:r>
              <a:rPr lang="cs" sz="1300"/>
              <a:t> (dlouhé statě se nikomu nechce číst…), popište, proč vaše akce je </a:t>
            </a:r>
            <a:r>
              <a:rPr b="1" lang="cs" sz="1300"/>
              <a:t>unikátní nebo specifická</a:t>
            </a:r>
            <a:r>
              <a:rPr lang="cs" sz="1300"/>
              <a:t>: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v této oblasti </a:t>
            </a:r>
            <a:r>
              <a:rPr lang="cs" sz="1300" u="sng"/>
              <a:t>vybudejete nové sportoviště</a:t>
            </a:r>
            <a:r>
              <a:rPr lang="cs" sz="1300"/>
              <a:t> (mapa, kterou využije i veřejnost)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v daném ORP / obci / kraji se </a:t>
            </a:r>
            <a:r>
              <a:rPr lang="cs" sz="1300" u="sng"/>
              <a:t>žádná podobná akce</a:t>
            </a:r>
            <a:r>
              <a:rPr lang="cs" sz="1300"/>
              <a:t> s tak velkým rozsahem nebude konat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jedná se akce primárně pro děti nebo naopak pro </a:t>
            </a:r>
            <a:r>
              <a:rPr lang="cs" sz="1300" u="sng"/>
              <a:t>všechny generace</a:t>
            </a:r>
            <a:endParaRPr sz="1300" u="sng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akce je </a:t>
            </a:r>
            <a:r>
              <a:rPr lang="cs" sz="1300" u="sng"/>
              <a:t>otevřená pro místní obyvatele</a:t>
            </a:r>
            <a:endParaRPr sz="1300" u="sng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spolupracujete s regionální nebo celostátní televizí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Zaujměte</a:t>
            </a:r>
            <a:r>
              <a:rPr lang="cs" sz="1300"/>
              <a:t> - například originální přílohou (ukázat SP / MS letáček) nebo zajímavým dárkem (orienťácké pivo)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Věnujte</a:t>
            </a:r>
            <a:r>
              <a:rPr lang="cs" sz="1300"/>
              <a:t> </a:t>
            </a:r>
            <a:r>
              <a:rPr b="1" lang="cs" sz="1300"/>
              <a:t>přípravě čas</a:t>
            </a:r>
            <a:r>
              <a:rPr lang="cs" sz="1300"/>
              <a:t> - </a:t>
            </a:r>
            <a:r>
              <a:rPr lang="cs" sz="1300"/>
              <a:t>za 10 min vaší práce většinou nic nezískáte </a:t>
            </a:r>
            <a:endParaRPr sz="1300"/>
          </a:p>
          <a:p>
            <a:pPr indent="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Dotace, granty, dary</a:t>
            </a:r>
            <a:endParaRPr/>
          </a:p>
        </p:txBody>
      </p:sp>
      <p:sp>
        <p:nvSpPr>
          <p:cNvPr id="158" name="Google Shape;158;p18"/>
          <p:cNvSpPr txBox="1"/>
          <p:nvPr>
            <p:ph idx="1" type="body"/>
          </p:nvPr>
        </p:nvSpPr>
        <p:spPr>
          <a:xfrm>
            <a:off x="330650" y="1418675"/>
            <a:ext cx="8440800" cy="31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●"/>
            </a:pPr>
            <a:r>
              <a:rPr lang="cs" sz="1500"/>
              <a:t>Grantové/dotační výzvy:</a:t>
            </a:r>
            <a:endParaRPr sz="15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Český svaz orientačních sportů </a:t>
            </a:r>
            <a:endParaRPr b="1"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Podpora tvorby map v oblastech - únor / březen každý rok (do 10 tis. Kč)</a:t>
            </a:r>
            <a:endParaRPr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Výukové mapy, Dny orientace - akce spojená se školou - jednotky tisíc</a:t>
            </a:r>
            <a:endParaRPr sz="13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ČUS Sportuj s námi  </a:t>
            </a:r>
            <a:endParaRPr b="1"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uzávěrka většinou na konci listopadu</a:t>
            </a:r>
            <a:endParaRPr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5-20 tis. Kč</a:t>
            </a:r>
            <a:endParaRPr sz="13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obecní/městské rozpočty </a:t>
            </a:r>
            <a:r>
              <a:rPr lang="cs" sz="1300"/>
              <a:t>(domluvte se starostou, může dát dobré tipy)</a:t>
            </a:r>
            <a:endParaRPr sz="13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krajské výzvy</a:t>
            </a:r>
            <a:r>
              <a:rPr lang="cs" sz="1300"/>
              <a:t> (v každém kraji jsou, většinou 1x do roka)</a:t>
            </a:r>
            <a:endParaRPr sz="13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Ministerstvo obrany</a:t>
            </a:r>
            <a:endParaRPr b="1"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Dotace pro nestátní neziskové organizace</a:t>
            </a:r>
            <a:endParaRPr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příjem většinou do konce září předcházejícího roku</a:t>
            </a:r>
            <a:endParaRPr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 u="sng">
                <a:solidFill>
                  <a:schemeClr val="hlink"/>
                </a:solidFill>
                <a:hlinkClick r:id="rId3"/>
              </a:rPr>
              <a:t>https://mocr.army.cz/scripts/detail.php?id=51011</a:t>
            </a:r>
            <a:r>
              <a:rPr lang="cs" sz="1300"/>
              <a:t> </a:t>
            </a:r>
            <a:endParaRPr sz="1300"/>
          </a:p>
          <a:p>
            <a:pPr indent="0" lvl="0" marL="9144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Dotace, granty, dary</a:t>
            </a:r>
            <a:endParaRPr/>
          </a:p>
        </p:txBody>
      </p:sp>
      <p:sp>
        <p:nvSpPr>
          <p:cNvPr id="164" name="Google Shape;164;p19"/>
          <p:cNvSpPr txBox="1"/>
          <p:nvPr>
            <p:ph idx="1" type="body"/>
          </p:nvPr>
        </p:nvSpPr>
        <p:spPr>
          <a:xfrm>
            <a:off x="330650" y="1418675"/>
            <a:ext cx="8440800" cy="31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alibri"/>
              <a:buChar char="●"/>
            </a:pPr>
            <a:r>
              <a:rPr lang="cs" sz="1500"/>
              <a:t>G</a:t>
            </a:r>
            <a:r>
              <a:rPr lang="cs" sz="1500"/>
              <a:t>rantové/dotační výzvy:</a:t>
            </a:r>
            <a:endParaRPr sz="15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Nadace ČEZ</a:t>
            </a:r>
            <a:endParaRPr b="1"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probíhá během celého roku - </a:t>
            </a:r>
            <a:r>
              <a:rPr lang="cs" sz="1300" u="sng">
                <a:solidFill>
                  <a:schemeClr val="hlink"/>
                </a:solidFill>
                <a:hlinkClick r:id="rId3"/>
              </a:rPr>
              <a:t>https://zadost.online/</a:t>
            </a:r>
            <a:r>
              <a:rPr lang="cs" sz="1300"/>
              <a:t> </a:t>
            </a:r>
            <a:endParaRPr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v případě kladného stanoviska správní rady musíte navržený finanční příspěvek “vyjezdit si / vyběhat” v aplikaci Pomáhej pohybem  </a:t>
            </a:r>
            <a:endParaRPr sz="13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Nadační fond Veolia</a:t>
            </a:r>
            <a:endParaRPr b="1"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 u="sng">
                <a:solidFill>
                  <a:schemeClr val="hlink"/>
                </a:solidFill>
                <a:hlinkClick r:id="rId4"/>
              </a:rPr>
              <a:t>https://www.nfveolia.cz/</a:t>
            </a:r>
            <a:r>
              <a:rPr lang="cs" sz="1300"/>
              <a:t> </a:t>
            </a:r>
            <a:endParaRPr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až 50 tis. Kč, podmínkou je zaměstatnecký poměr člena kluba / známého, který zaštítí projekt</a:t>
            </a:r>
            <a:endParaRPr sz="13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b="1" lang="cs" sz="1300"/>
              <a:t>Nadační fond SEVEROČESKÁ VODA </a:t>
            </a:r>
            <a:endParaRPr b="1"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pro Ústecký a Liberecký kraj</a:t>
            </a:r>
            <a:endParaRPr sz="1300"/>
          </a:p>
          <a:p>
            <a:pPr indent="-3111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 u="sng">
                <a:solidFill>
                  <a:schemeClr val="hlink"/>
                </a:solidFill>
                <a:hlinkClick r:id="rId5"/>
              </a:rPr>
              <a:t>https://www.svs.cz/cz/spolecnost/nadacni-fond-severoceska-voda/</a:t>
            </a:r>
            <a:r>
              <a:rPr lang="cs" sz="1300"/>
              <a:t>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nadační projekty - řada výzev na </a:t>
            </a:r>
            <a:r>
              <a:rPr lang="cs" sz="1300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https://www.nros.cz/</a:t>
            </a:r>
            <a:r>
              <a:rPr lang="cs" sz="1300"/>
              <a:t> (dále pak třeba Nadace Vodafone, T-Mobile, O2, …)</a:t>
            </a:r>
            <a:endParaRPr sz="1300"/>
          </a:p>
          <a:p>
            <a:pPr indent="-3111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přeshraniční projekty, MŠMT, Erasmus +, ...</a:t>
            </a:r>
            <a:endParaRPr sz="1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na sponzoring / partnera akce?</a:t>
            </a:r>
            <a:endParaRPr/>
          </a:p>
        </p:txBody>
      </p:sp>
      <p:sp>
        <p:nvSpPr>
          <p:cNvPr id="170" name="Google Shape;170;p20"/>
          <p:cNvSpPr txBox="1"/>
          <p:nvPr>
            <p:ph idx="1" type="body"/>
          </p:nvPr>
        </p:nvSpPr>
        <p:spPr>
          <a:xfrm>
            <a:off x="819150" y="1528900"/>
            <a:ext cx="7505700" cy="31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/>
              <a:t>Sponzor / partner akce musí vidět, že sám na akci se může zviditelnit nebo zvýšit tržby:</a:t>
            </a:r>
            <a:endParaRPr sz="1500"/>
          </a:p>
          <a:p>
            <a:pPr indent="-311150" lvl="1" marL="914400" rtl="0" algn="l">
              <a:spcBef>
                <a:spcPts val="160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umožníte mu 2 dny prodávat pivo, boty nebo krém na akci pro 1500 lidí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lidé, na které cílíte, jsou jeho zákazníci (např. žákovská liga - prodává hračky pro děti)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je to váš člen klubu / známý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umožníte mu zajímavou prezentaci, kde lze měřit výsledek propagace 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rozdáte všem účastníkům časopis / leták / voucher na slevu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připravíte banner, logo nebo sdělení na mapě, která bude vytištěna x krát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</a:pPr>
            <a:r>
              <a:rPr lang="cs" sz="1300"/>
              <a:t>připravíte soutěž o cenu partnera, do které se budete snažit zapojit většinu účastníků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vám sponzor / partner akce může nabídnout?</a:t>
            </a:r>
            <a:endParaRPr/>
          </a:p>
        </p:txBody>
      </p:sp>
      <p:sp>
        <p:nvSpPr>
          <p:cNvPr id="176" name="Google Shape;176;p21"/>
          <p:cNvSpPr txBox="1"/>
          <p:nvPr>
            <p:ph idx="1" type="body"/>
          </p:nvPr>
        </p:nvSpPr>
        <p:spPr>
          <a:xfrm>
            <a:off x="819150" y="1528900"/>
            <a:ext cx="7505700" cy="31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ceny pro nejlepší závodníky / dárky pro účastníky vaší akce akce</a:t>
            </a:r>
            <a:endParaRPr b="1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zajímavé ceny posílí značku a zapamatovatelnost závodu (“tam dávali ceny i pro veterány”, “tam dávali cenu pro každého”)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ceny pro závodníky ale nesníží náklady ani nezvýší příjmy rozpočtu vašeho závodu 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/>
              <a:t>levnější služby činností</a:t>
            </a:r>
            <a:r>
              <a:rPr lang="cs"/>
              <a:t>, které provozuje, a vám pomohou zlevnit organizaci závodů</a:t>
            </a:r>
            <a:endParaRPr sz="15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tisk mapy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občerstvení pro závodníky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materiál pro pořádání závodů (papíry, tonery, pásky, baterie, mapníky, …)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oblečení pro pořadatele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cs" sz="1300"/>
              <a:t>finanční plnění </a:t>
            </a:r>
            <a:r>
              <a:rPr lang="cs" sz="1300"/>
              <a:t>(na základě smlouvy, fakturace, </a:t>
            </a:r>
            <a:r>
              <a:rPr lang="cs"/>
              <a:t>…)</a:t>
            </a:r>
            <a:endParaRPr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% z výdělku na vašich závodech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cs" sz="1300"/>
              <a:t>konkrétní domluvená částka </a:t>
            </a:r>
            <a:endParaRPr sz="1300"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